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7" r:id="rId2"/>
    <p:sldId id="258" r:id="rId3"/>
    <p:sldId id="340" r:id="rId4"/>
    <p:sldId id="342" r:id="rId5"/>
    <p:sldId id="299" r:id="rId6"/>
    <p:sldId id="343" r:id="rId7"/>
    <p:sldId id="345" r:id="rId8"/>
    <p:sldId id="346" r:id="rId9"/>
    <p:sldId id="347" r:id="rId10"/>
    <p:sldId id="348" r:id="rId11"/>
    <p:sldId id="335" r:id="rId12"/>
    <p:sldId id="354" r:id="rId13"/>
    <p:sldId id="355" r:id="rId14"/>
    <p:sldId id="356" r:id="rId15"/>
    <p:sldId id="357" r:id="rId16"/>
    <p:sldId id="358" r:id="rId17"/>
    <p:sldId id="360" r:id="rId18"/>
    <p:sldId id="361" r:id="rId19"/>
    <p:sldId id="362" r:id="rId20"/>
    <p:sldId id="363" r:id="rId21"/>
    <p:sldId id="359" r:id="rId22"/>
    <p:sldId id="336" r:id="rId23"/>
    <p:sldId id="352" r:id="rId24"/>
    <p:sldId id="353" r:id="rId25"/>
    <p:sldId id="279" r:id="rId26"/>
    <p:sldId id="338" r:id="rId27"/>
    <p:sldId id="349" r:id="rId28"/>
    <p:sldId id="350" r:id="rId29"/>
    <p:sldId id="351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>
      <p:cViewPr varScale="1">
        <p:scale>
          <a:sx n="86" d="100"/>
          <a:sy n="86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8B9DA4F-5764-4AC2-AA4D-06B94FF4AB8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1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B22-400D-447B-B32D-AAF9CF6022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00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CF4-1E93-4360-9143-87818250A5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47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0196-2F84-40D3-AE00-01E0CA17507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9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E22-7494-4A62-A3A6-3AD1A02A1F3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1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7A-607E-4AD2-BDBF-5D3D0CE59B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0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970-9C0F-40E6-B8D9-D58E05E381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3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1406-E9A3-4AA0-8C01-345A877234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63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8785-45E7-4377-938E-62DE1CFE22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2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A59B-2B25-4B6F-9CC6-A6D0470CC6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8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7A-607E-4AD2-BDBF-5D3D0CE59B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26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4647A-607E-4AD2-BDBF-5D3D0CE59B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86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Make Your Own Rain</a:t>
            </a:r>
            <a:br>
              <a:rPr lang="en-US" sz="4400" dirty="0"/>
            </a:br>
            <a:r>
              <a:rPr lang="en-US" sz="3100" dirty="0"/>
              <a:t>Building A Caseload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Alliance of Women Trial Lawyers</a:t>
            </a:r>
          </a:p>
          <a:p>
            <a:r>
              <a:rPr lang="en-US" dirty="0"/>
              <a:t>September 7-9, 2019</a:t>
            </a:r>
          </a:p>
        </p:txBody>
      </p:sp>
    </p:spTree>
    <p:extLst>
      <p:ext uri="{BB962C8B-B14F-4D97-AF65-F5344CB8AC3E}">
        <p14:creationId xmlns:p14="http://schemas.microsoft.com/office/powerpoint/2010/main" val="116827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813" y="1428967"/>
            <a:ext cx="5713092" cy="4000066"/>
          </a:xfrm>
        </p:spPr>
        <p:txBody>
          <a:bodyPr/>
          <a:lstStyle/>
          <a:p>
            <a:r>
              <a:rPr lang="en-US" sz="3600" dirty="0"/>
              <a:t>Protect the brand</a:t>
            </a:r>
          </a:p>
          <a:p>
            <a:pPr lvl="1"/>
            <a:r>
              <a:rPr lang="en-US" sz="2000" dirty="0"/>
              <a:t>Letters of reference – clients and bosses</a:t>
            </a:r>
          </a:p>
          <a:p>
            <a:pPr lvl="1"/>
            <a:r>
              <a:rPr lang="en-US" sz="2000" dirty="0"/>
              <a:t>Reviews and testimonials</a:t>
            </a:r>
          </a:p>
          <a:p>
            <a:pPr lvl="1"/>
            <a:r>
              <a:rPr lang="en-US" sz="2000" dirty="0"/>
              <a:t>Maintain it</a:t>
            </a:r>
          </a:p>
          <a:p>
            <a:pPr lvl="1"/>
            <a:r>
              <a:rPr lang="en-US" sz="2000" dirty="0"/>
              <a:t>Third-party validation</a:t>
            </a:r>
          </a:p>
          <a:p>
            <a:pPr lvl="1"/>
            <a:r>
              <a:rPr lang="en-US" sz="2000" dirty="0"/>
              <a:t>Surrogate defense</a:t>
            </a:r>
          </a:p>
        </p:txBody>
      </p:sp>
    </p:spTree>
    <p:extLst>
      <p:ext uri="{BB962C8B-B14F-4D97-AF65-F5344CB8AC3E}">
        <p14:creationId xmlns:p14="http://schemas.microsoft.com/office/powerpoint/2010/main" val="41515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Niche Marketing</a:t>
            </a:r>
            <a:br>
              <a:rPr lang="en-US" sz="3600" dirty="0"/>
            </a:br>
            <a:r>
              <a:rPr lang="en-US" sz="3600" dirty="0"/>
              <a:t>PILMMA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44" y="1752600"/>
            <a:ext cx="7017855" cy="4000066"/>
          </a:xfrm>
        </p:spPr>
        <p:txBody>
          <a:bodyPr>
            <a:normAutofit/>
          </a:bodyPr>
          <a:lstStyle/>
          <a:p>
            <a:r>
              <a:rPr lang="en-US" sz="2800" dirty="0"/>
              <a:t>Sell them on the emotional connection to YOU/YOUR FIRM</a:t>
            </a:r>
          </a:p>
          <a:p>
            <a:r>
              <a:rPr lang="en-US" sz="2800" dirty="0"/>
              <a:t>80% of purchasing is linked to likability</a:t>
            </a:r>
          </a:p>
          <a:p>
            <a:r>
              <a:rPr lang="en-US" sz="2800" dirty="0"/>
              <a:t>Logic reinforces emotion</a:t>
            </a:r>
          </a:p>
          <a:p>
            <a:pPr lvl="1"/>
            <a:r>
              <a:rPr lang="en-US" sz="2400" dirty="0"/>
              <a:t>Make them want to hire YOU</a:t>
            </a:r>
          </a:p>
          <a:p>
            <a:pPr lvl="1"/>
            <a:r>
              <a:rPr lang="en-US" sz="2400" dirty="0"/>
              <a:t>Credentials are just reinforcement</a:t>
            </a:r>
          </a:p>
        </p:txBody>
      </p:sp>
    </p:spTree>
    <p:extLst>
      <p:ext uri="{BB962C8B-B14F-4D97-AF65-F5344CB8AC3E}">
        <p14:creationId xmlns:p14="http://schemas.microsoft.com/office/powerpoint/2010/main" val="40790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Niche Marketing</a:t>
            </a:r>
            <a:br>
              <a:rPr lang="en-US" sz="3600" dirty="0"/>
            </a:br>
            <a:r>
              <a:rPr lang="en-US" sz="3600" dirty="0"/>
              <a:t>PILMMA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849" y="1875993"/>
            <a:ext cx="6696328" cy="400006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Emotional Sale</a:t>
            </a:r>
          </a:p>
          <a:p>
            <a:pPr lvl="1"/>
            <a:r>
              <a:rPr lang="en-US" sz="2800" dirty="0"/>
              <a:t>Empathy</a:t>
            </a:r>
          </a:p>
          <a:p>
            <a:pPr lvl="2"/>
            <a:r>
              <a:rPr lang="en-US" sz="2000" dirty="0"/>
              <a:t>What are they feeling?</a:t>
            </a:r>
          </a:p>
          <a:p>
            <a:pPr lvl="2"/>
            <a:r>
              <a:rPr lang="en-US" sz="2000" dirty="0"/>
              <a:t>What is most important to them?</a:t>
            </a:r>
          </a:p>
          <a:p>
            <a:pPr lvl="2"/>
            <a:r>
              <a:rPr lang="en-US" sz="2000" dirty="0"/>
              <a:t>How can you make their lives better in some way?</a:t>
            </a:r>
          </a:p>
          <a:p>
            <a:pPr lvl="1"/>
            <a:r>
              <a:rPr lang="en-US" sz="2800" dirty="0"/>
              <a:t>Appeal to emotion</a:t>
            </a:r>
          </a:p>
          <a:p>
            <a:pPr lvl="2"/>
            <a:r>
              <a:rPr lang="en-US" sz="2200" dirty="0"/>
              <a:t>Genuine. From actual experiences.</a:t>
            </a:r>
          </a:p>
          <a:p>
            <a:pPr lvl="2"/>
            <a:r>
              <a:rPr lang="en-US" sz="2200" dirty="0"/>
              <a:t>Cannot fake emotional connections.</a:t>
            </a:r>
          </a:p>
        </p:txBody>
      </p:sp>
    </p:spTree>
    <p:extLst>
      <p:ext uri="{BB962C8B-B14F-4D97-AF65-F5344CB8AC3E}">
        <p14:creationId xmlns:p14="http://schemas.microsoft.com/office/powerpoint/2010/main" val="30062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Niche Marketing</a:t>
            </a:r>
            <a:br>
              <a:rPr lang="en-US" sz="3600" dirty="0"/>
            </a:br>
            <a:r>
              <a:rPr lang="en-US" sz="3600" dirty="0"/>
              <a:t>PILMMA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324600" cy="4000066"/>
          </a:xfrm>
        </p:spPr>
        <p:txBody>
          <a:bodyPr/>
          <a:lstStyle/>
          <a:p>
            <a:r>
              <a:rPr lang="en-US" sz="4000" dirty="0"/>
              <a:t>How?</a:t>
            </a:r>
          </a:p>
          <a:p>
            <a:pPr lvl="1"/>
            <a:r>
              <a:rPr lang="en-US" sz="2000" dirty="0"/>
              <a:t>Think of raving fan client (testimonials)</a:t>
            </a:r>
          </a:p>
          <a:p>
            <a:pPr lvl="1"/>
            <a:r>
              <a:rPr lang="en-US" sz="2000" dirty="0"/>
              <a:t>What did you do that went above and beyond and made them super fans?</a:t>
            </a:r>
          </a:p>
          <a:p>
            <a:pPr lvl="1"/>
            <a:r>
              <a:rPr lang="en-US" sz="2000" dirty="0"/>
              <a:t>Tell that story to perspective clients.</a:t>
            </a:r>
          </a:p>
          <a:p>
            <a:pPr lvl="1"/>
            <a:r>
              <a:rPr lang="en-US" sz="2000" dirty="0"/>
              <a:t>Let them see you through the people you’ve helped.</a:t>
            </a:r>
          </a:p>
        </p:txBody>
      </p:sp>
    </p:spTree>
    <p:extLst>
      <p:ext uri="{BB962C8B-B14F-4D97-AF65-F5344CB8AC3E}">
        <p14:creationId xmlns:p14="http://schemas.microsoft.com/office/powerpoint/2010/main" val="11722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Niche Marketing</a:t>
            </a:r>
            <a:br>
              <a:rPr lang="en-US" sz="3600" dirty="0"/>
            </a:br>
            <a:r>
              <a:rPr lang="en-US" sz="3600" dirty="0"/>
              <a:t>PILMMA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85286"/>
            <a:ext cx="7543800" cy="429734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Identify your strengths</a:t>
            </a:r>
          </a:p>
          <a:p>
            <a:pPr lvl="1"/>
            <a:r>
              <a:rPr lang="en-US" sz="2600" dirty="0"/>
              <a:t>Give back to community</a:t>
            </a:r>
          </a:p>
          <a:p>
            <a:pPr lvl="1"/>
            <a:r>
              <a:rPr lang="en-US" sz="2600" dirty="0"/>
              <a:t>Exemplary customer service</a:t>
            </a:r>
          </a:p>
          <a:p>
            <a:r>
              <a:rPr lang="en-US" sz="2800" dirty="0"/>
              <a:t>Why does it matter?  So what? So what? So what?</a:t>
            </a:r>
          </a:p>
          <a:p>
            <a:pPr lvl="1"/>
            <a:r>
              <a:rPr lang="en-US" sz="2600" dirty="0"/>
              <a:t>“Available 24/7 home, office, or hospital”</a:t>
            </a:r>
          </a:p>
          <a:p>
            <a:pPr marL="342900" lvl="1" indent="0">
              <a:buNone/>
            </a:pPr>
            <a:r>
              <a:rPr lang="en-US" sz="2600" dirty="0"/>
              <a:t>	vs.</a:t>
            </a:r>
          </a:p>
          <a:p>
            <a:pPr lvl="1"/>
            <a:r>
              <a:rPr lang="en-US" sz="2600" dirty="0"/>
              <a:t>“We meet our clients in their homes to make the process a little more comfortable for them.”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Niche Marketing</a:t>
            </a:r>
            <a:br>
              <a:rPr lang="en-US" sz="3600" dirty="0"/>
            </a:br>
            <a:r>
              <a:rPr lang="en-US" sz="3600" dirty="0"/>
              <a:t>PILMMA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162800" cy="4000066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2800" dirty="0"/>
              <a:t>Know your prospective clients.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sz="2000" dirty="0"/>
              <a:t>They are NOT “anyone who has been injured” or “injured people.”</a:t>
            </a:r>
          </a:p>
          <a:p>
            <a:pPr marL="342900" lvl="1" indent="0">
              <a:buNone/>
            </a:pPr>
            <a:r>
              <a:rPr lang="en-US" sz="2000" dirty="0"/>
              <a:t>	They do not identify as members of that group.</a:t>
            </a:r>
          </a:p>
          <a:p>
            <a:pPr marL="342900" lvl="1" indent="0">
              <a:buNone/>
            </a:pPr>
            <a:r>
              <a:rPr lang="en-US" sz="2000" dirty="0"/>
              <a:t>	What are their biggest headaches/worries/frustrations?</a:t>
            </a:r>
          </a:p>
          <a:p>
            <a:pPr marL="342900" lvl="1" indent="0">
              <a:buNone/>
            </a:pPr>
            <a:r>
              <a:rPr lang="en-US" sz="2000" dirty="0"/>
              <a:t>	How has this impacted them?</a:t>
            </a:r>
          </a:p>
          <a:p>
            <a:pPr marL="342900" lvl="1" indent="0">
              <a:buNone/>
            </a:pPr>
            <a:r>
              <a:rPr lang="en-US" sz="2000" dirty="0"/>
              <a:t>	Deepest desires/goals?</a:t>
            </a:r>
          </a:p>
        </p:txBody>
      </p:sp>
    </p:spTree>
    <p:extLst>
      <p:ext uri="{BB962C8B-B14F-4D97-AF65-F5344CB8AC3E}">
        <p14:creationId xmlns:p14="http://schemas.microsoft.com/office/powerpoint/2010/main" val="37293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Niche Marketing-PILMMA</a:t>
            </a:r>
            <a:br>
              <a:rPr lang="en-US" sz="3600" dirty="0"/>
            </a:br>
            <a:r>
              <a:rPr lang="en-US" sz="3600" dirty="0"/>
              <a:t>Before/After Client Grid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CE835A-626F-442A-9124-6D256D91F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001792"/>
              </p:ext>
            </p:extLst>
          </p:nvPr>
        </p:nvGraphicFramePr>
        <p:xfrm>
          <a:off x="1219200" y="2501900"/>
          <a:ext cx="6934200" cy="286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418">
                  <a:extLst>
                    <a:ext uri="{9D8B030D-6E8A-4147-A177-3AD203B41FA5}">
                      <a16:colId xmlns:a16="http://schemas.microsoft.com/office/drawing/2014/main" val="1279385379"/>
                    </a:ext>
                  </a:extLst>
                </a:gridCol>
                <a:gridCol w="2655582">
                  <a:extLst>
                    <a:ext uri="{9D8B030D-6E8A-4147-A177-3AD203B41FA5}">
                      <a16:colId xmlns:a16="http://schemas.microsoft.com/office/drawing/2014/main" val="334574514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85435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55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 F150 Truck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car, upside down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957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most days, upbeat and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8/10 pain in neck, back, and left arm, depressed, don’t want to leave the 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86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Worked 8 hours, slept at least 8 good hours, played softball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narcotics 24/7, groggy, can only work 4 hours a day, in bed most of the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46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Leader in community, on non-profit boards, coached soccer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Loser.  People stopped checking in, wife moved to mom’s, no interest in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9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3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ED18-8985-4864-AC0D-D1C3A1CC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Niche Marketing-PILMMA</a:t>
            </a:r>
            <a:br>
              <a:rPr lang="en-US" dirty="0"/>
            </a:br>
            <a:r>
              <a:rPr lang="en-US" dirty="0"/>
              <a:t>Build a Client Avatar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5500F-C5C1-4209-8090-8212521D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672" y="1885286"/>
            <a:ext cx="5713092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Goals and values</a:t>
            </a:r>
          </a:p>
          <a:p>
            <a:r>
              <a:rPr lang="en-US" dirty="0"/>
              <a:t>Challenges and Pain Points</a:t>
            </a:r>
          </a:p>
          <a:p>
            <a:r>
              <a:rPr lang="en-US" dirty="0"/>
              <a:t>Sources for Information – books magazines, blogs/websites, gurus, </a:t>
            </a:r>
          </a:p>
          <a:p>
            <a:r>
              <a:rPr lang="en-US" dirty="0"/>
              <a:t>Interests, vacation/vocations</a:t>
            </a:r>
          </a:p>
          <a:p>
            <a:r>
              <a:rPr lang="en-US" dirty="0"/>
              <a:t>Objectives and Role in Purchase Process</a:t>
            </a:r>
          </a:p>
          <a:p>
            <a:r>
              <a:rPr lang="en-US" dirty="0"/>
              <a:t>Age, gender, marital status, children, location </a:t>
            </a:r>
          </a:p>
          <a:p>
            <a:r>
              <a:rPr lang="en-US" dirty="0"/>
              <a:t>Fears and anxiety </a:t>
            </a:r>
          </a:p>
          <a:p>
            <a:r>
              <a:rPr lang="en-US" dirty="0"/>
              <a:t>Get on Quora or </a:t>
            </a:r>
            <a:r>
              <a:rPr lang="en-US" dirty="0" err="1"/>
              <a:t>Avvo</a:t>
            </a:r>
            <a:r>
              <a:rPr lang="en-US" dirty="0"/>
              <a:t> for questions asked</a:t>
            </a:r>
          </a:p>
          <a:p>
            <a:r>
              <a:rPr lang="en-US" dirty="0"/>
              <a:t>After just a few avatars, your prospective client will emerge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0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0C8F-91EB-4A71-932D-F633DE18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Niche Marketing</a:t>
            </a:r>
            <a:br>
              <a:rPr lang="en-US" dirty="0"/>
            </a:br>
            <a:r>
              <a:rPr lang="en-US" dirty="0"/>
              <a:t>PILMMA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3F2C-E414-4D8C-8252-21C3C984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91" y="1600200"/>
            <a:ext cx="5713092" cy="4000066"/>
          </a:xfrm>
        </p:spPr>
        <p:txBody>
          <a:bodyPr/>
          <a:lstStyle/>
          <a:p>
            <a:r>
              <a:rPr lang="en-US" sz="2000" dirty="0"/>
              <a:t>Write to connect emotionally</a:t>
            </a:r>
          </a:p>
          <a:p>
            <a:r>
              <a:rPr lang="en-US" sz="2000" dirty="0"/>
              <a:t>Message = what makes you/your firm unique + what you know about your clients</a:t>
            </a:r>
          </a:p>
          <a:p>
            <a:r>
              <a:rPr lang="en-US" sz="2000" dirty="0"/>
              <a:t>Write like you talk</a:t>
            </a:r>
          </a:p>
          <a:p>
            <a:r>
              <a:rPr lang="en-US" sz="2000" dirty="0"/>
              <a:t>Compare:  </a:t>
            </a:r>
          </a:p>
          <a:p>
            <a:pPr marL="0" indent="0">
              <a:buNone/>
            </a:pPr>
            <a:r>
              <a:rPr lang="en-US" dirty="0"/>
              <a:t>	“We’re here to help.” vs.</a:t>
            </a:r>
          </a:p>
          <a:p>
            <a:pPr marL="342900" lvl="1" indent="0">
              <a:buNone/>
            </a:pPr>
            <a:r>
              <a:rPr lang="en-US" sz="1800" dirty="0"/>
              <a:t>	“We’re here to help you get back on your feet.”</a:t>
            </a:r>
          </a:p>
        </p:txBody>
      </p:sp>
    </p:spTree>
    <p:extLst>
      <p:ext uri="{BB962C8B-B14F-4D97-AF65-F5344CB8AC3E}">
        <p14:creationId xmlns:p14="http://schemas.microsoft.com/office/powerpoint/2010/main" val="121663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0C8F-91EB-4A71-932D-F633DE18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Niche Marketing</a:t>
            </a:r>
            <a:br>
              <a:rPr lang="en-US" dirty="0"/>
            </a:br>
            <a:r>
              <a:rPr lang="en-US" dirty="0"/>
              <a:t>PILMMA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3F2C-E414-4D8C-8252-21C3C984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0200"/>
            <a:ext cx="5713092" cy="4000066"/>
          </a:xfrm>
        </p:spPr>
        <p:txBody>
          <a:bodyPr/>
          <a:lstStyle/>
          <a:p>
            <a:r>
              <a:rPr lang="en-US" dirty="0"/>
              <a:t>Relatability cannot be overstated</a:t>
            </a:r>
          </a:p>
          <a:p>
            <a:r>
              <a:rPr lang="en-US" dirty="0"/>
              <a:t>“Word pictures,” metaphors</a:t>
            </a:r>
          </a:p>
          <a:p>
            <a:r>
              <a:rPr lang="en-US" dirty="0"/>
              <a:t>Tell lots of stories of how what is unique about you changed clients’ lives (use before/after grid)</a:t>
            </a:r>
          </a:p>
          <a:p>
            <a:r>
              <a:rPr lang="en-US" dirty="0"/>
              <a:t>Testimonials and reviews back up their decisions, but they don’t inform them</a:t>
            </a:r>
          </a:p>
          <a:p>
            <a:r>
              <a:rPr lang="en-US" dirty="0"/>
              <a:t>TV ad of lawyer as rancher, 3</a:t>
            </a:r>
            <a:r>
              <a:rPr lang="en-US" baseline="30000" dirty="0"/>
              <a:t>rd</a:t>
            </a:r>
            <a:r>
              <a:rPr lang="en-US" dirty="0"/>
              <a:t> party validation, in action helping clients</a:t>
            </a:r>
          </a:p>
        </p:txBody>
      </p:sp>
    </p:spTree>
    <p:extLst>
      <p:ext uri="{BB962C8B-B14F-4D97-AF65-F5344CB8AC3E}">
        <p14:creationId xmlns:p14="http://schemas.microsoft.com/office/powerpoint/2010/main" val="306693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Making Your Own Rain</a:t>
            </a:r>
            <a:br>
              <a:rPr lang="en-US" sz="3600" dirty="0"/>
            </a:br>
            <a:r>
              <a:rPr lang="en-US" sz="3100" dirty="0"/>
              <a:t>Building a Caseload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C37F3-4A72-4B24-BF52-8A7521C53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6" y="1885286"/>
            <a:ext cx="5713092" cy="3763944"/>
          </a:xfrm>
        </p:spPr>
        <p:txBody>
          <a:bodyPr>
            <a:normAutofit/>
          </a:bodyPr>
          <a:lstStyle/>
          <a:p>
            <a:r>
              <a:rPr lang="en-US" sz="4000" dirty="0"/>
              <a:t>Branding</a:t>
            </a:r>
          </a:p>
          <a:p>
            <a:r>
              <a:rPr lang="en-US" sz="4000" dirty="0"/>
              <a:t>Niche Marketing</a:t>
            </a:r>
          </a:p>
          <a:p>
            <a:r>
              <a:rPr lang="en-US" sz="4000" dirty="0"/>
              <a:t>Optimizing Resources</a:t>
            </a:r>
          </a:p>
        </p:txBody>
      </p:sp>
    </p:spTree>
    <p:extLst>
      <p:ext uri="{BB962C8B-B14F-4D97-AF65-F5344CB8AC3E}">
        <p14:creationId xmlns:p14="http://schemas.microsoft.com/office/powerpoint/2010/main" val="3492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0C8F-91EB-4A71-932D-F633DE18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Niche Marketing</a:t>
            </a:r>
            <a:br>
              <a:rPr lang="en-US" sz="3600" dirty="0"/>
            </a:br>
            <a:r>
              <a:rPr lang="en-US" sz="3600" dirty="0"/>
              <a:t>PILMMA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3F2C-E414-4D8C-8252-21C3C984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59" y="1600200"/>
            <a:ext cx="5713092" cy="4000066"/>
          </a:xfrm>
        </p:spPr>
        <p:txBody>
          <a:bodyPr>
            <a:normAutofit/>
          </a:bodyPr>
          <a:lstStyle/>
          <a:p>
            <a:r>
              <a:rPr lang="en-US" sz="3200" dirty="0"/>
              <a:t>Implement this everywhere</a:t>
            </a:r>
          </a:p>
          <a:p>
            <a:r>
              <a:rPr lang="en-US" sz="3200" dirty="0"/>
              <a:t>Live it</a:t>
            </a:r>
          </a:p>
          <a:p>
            <a:r>
              <a:rPr lang="en-US" sz="3200" dirty="0"/>
              <a:t>Meet expectations</a:t>
            </a:r>
          </a:p>
        </p:txBody>
      </p:sp>
    </p:spTree>
    <p:extLst>
      <p:ext uri="{BB962C8B-B14F-4D97-AF65-F5344CB8AC3E}">
        <p14:creationId xmlns:p14="http://schemas.microsoft.com/office/powerpoint/2010/main" val="284566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2013"/>
            <a:ext cx="5713092" cy="4000066"/>
          </a:xfrm>
        </p:spPr>
        <p:txBody>
          <a:bodyPr/>
          <a:lstStyle/>
          <a:p>
            <a:r>
              <a:rPr lang="en-US" dirty="0"/>
              <a:t>Buy back your time </a:t>
            </a:r>
          </a:p>
          <a:p>
            <a:r>
              <a:rPr lang="en-US" dirty="0"/>
              <a:t>Plan well ahead of time </a:t>
            </a:r>
          </a:p>
          <a:p>
            <a:r>
              <a:rPr lang="en-US" dirty="0"/>
              <a:t>Low hanging fruit first</a:t>
            </a:r>
          </a:p>
          <a:p>
            <a:r>
              <a:rPr lang="en-US" dirty="0"/>
              <a:t>Relationships, relationships, relationships</a:t>
            </a:r>
          </a:p>
          <a:p>
            <a:r>
              <a:rPr lang="en-US" dirty="0"/>
              <a:t>Extreme client service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5713092" cy="4000066"/>
          </a:xfrm>
        </p:spPr>
        <p:txBody>
          <a:bodyPr/>
          <a:lstStyle/>
          <a:p>
            <a:r>
              <a:rPr lang="en-US" sz="3200" dirty="0"/>
              <a:t>Dues paying is out</a:t>
            </a:r>
          </a:p>
          <a:p>
            <a:r>
              <a:rPr lang="en-US" sz="3200" dirty="0"/>
              <a:t>Start at the top</a:t>
            </a:r>
          </a:p>
          <a:p>
            <a:r>
              <a:rPr lang="en-US" sz="3200" dirty="0"/>
              <a:t>Get specific -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Optimizing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09800"/>
            <a:ext cx="5713092" cy="400006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Buy back your time </a:t>
            </a:r>
          </a:p>
          <a:p>
            <a:r>
              <a:rPr lang="en-US" sz="3200" dirty="0"/>
              <a:t>Plan well ahead of time </a:t>
            </a:r>
          </a:p>
          <a:p>
            <a:r>
              <a:rPr lang="en-US" sz="3200" dirty="0"/>
              <a:t>Low hanging fruit first</a:t>
            </a:r>
          </a:p>
          <a:p>
            <a:r>
              <a:rPr lang="en-US" sz="3200" dirty="0"/>
              <a:t>Relationships, relationships, relationships</a:t>
            </a:r>
          </a:p>
          <a:p>
            <a:r>
              <a:rPr lang="en-US" sz="3200" dirty="0"/>
              <a:t>Extreme client service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672" y="1752600"/>
            <a:ext cx="5713092" cy="400006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800" dirty="0"/>
              <a:t>Buy back your time </a:t>
            </a:r>
          </a:p>
          <a:p>
            <a:pPr lvl="1"/>
            <a:r>
              <a:rPr lang="en-US" sz="2000" dirty="0"/>
              <a:t>Interns/students</a:t>
            </a:r>
          </a:p>
          <a:p>
            <a:pPr lvl="1"/>
            <a:r>
              <a:rPr lang="en-US" sz="2000" dirty="0"/>
              <a:t>Back-up</a:t>
            </a:r>
          </a:p>
          <a:p>
            <a:pPr lvl="1"/>
            <a:r>
              <a:rPr lang="en-US" sz="2000" dirty="0"/>
              <a:t>Personal assistants</a:t>
            </a:r>
          </a:p>
          <a:p>
            <a:pPr lvl="1"/>
            <a:r>
              <a:rPr lang="en-US" sz="2000" dirty="0"/>
              <a:t>Sharing assistants</a:t>
            </a:r>
          </a:p>
          <a:p>
            <a:pPr lvl="1"/>
            <a:r>
              <a:rPr lang="en-US" sz="2000" dirty="0"/>
              <a:t>Delivery/driving services</a:t>
            </a:r>
          </a:p>
          <a:p>
            <a:pPr lvl="1"/>
            <a:r>
              <a:rPr lang="en-US" sz="2000" dirty="0"/>
              <a:t>Landscape/pool/home maintenance</a:t>
            </a:r>
          </a:p>
          <a:p>
            <a:pPr lvl="1"/>
            <a:r>
              <a:rPr lang="en-US" sz="2000" dirty="0"/>
              <a:t>3:00 – 9:00 p.m. (Jennifer Gore-Cuthbert)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9"/>
            <a:ext cx="5882780" cy="870582"/>
          </a:xfrm>
        </p:spPr>
        <p:txBody>
          <a:bodyPr/>
          <a:lstStyle/>
          <a:p>
            <a:r>
              <a:rPr lang="en-US" sz="3200" dirty="0"/>
              <a:t>On work/life balance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B4478-8BB9-4E39-90E0-7CA6F80C4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2829" y="2056819"/>
            <a:ext cx="2855547" cy="3993144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Instead of pajamas, put your kids to bed dressed in their outfits for the next day. This will make your morning easier.  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BB55A7-42D9-46DC-B744-284DB5A8F5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1243"/>
            <a:ext cx="2654147" cy="3992563"/>
          </a:xfrm>
        </p:spPr>
      </p:pic>
    </p:spTree>
    <p:extLst>
      <p:ext uri="{BB962C8B-B14F-4D97-AF65-F5344CB8AC3E}">
        <p14:creationId xmlns:p14="http://schemas.microsoft.com/office/powerpoint/2010/main" val="13858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5286"/>
            <a:ext cx="5713092" cy="4000066"/>
          </a:xfrm>
        </p:spPr>
        <p:txBody>
          <a:bodyPr/>
          <a:lstStyle/>
          <a:p>
            <a:r>
              <a:rPr lang="en-US" sz="3600" dirty="0"/>
              <a:t>Plan strategically </a:t>
            </a:r>
          </a:p>
          <a:p>
            <a:pPr lvl="1"/>
            <a:r>
              <a:rPr lang="en-US" sz="2800" dirty="0"/>
              <a:t>Kimmy Hogan </a:t>
            </a:r>
          </a:p>
          <a:p>
            <a:pPr lvl="1"/>
            <a:r>
              <a:rPr lang="en-US" sz="2800" dirty="0"/>
              <a:t>Jennifer Gore-Cuthbert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5878011" cy="1077229"/>
          </a:xfrm>
        </p:spPr>
        <p:txBody>
          <a:bodyPr>
            <a:normAutofit/>
          </a:bodyPr>
          <a:lstStyle/>
          <a:p>
            <a:r>
              <a:rPr lang="en-US" sz="3600" dirty="0"/>
              <a:t>Optimizing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5713092" cy="4000066"/>
          </a:xfrm>
        </p:spPr>
        <p:txBody>
          <a:bodyPr/>
          <a:lstStyle/>
          <a:p>
            <a:r>
              <a:rPr lang="en-US" sz="2000" dirty="0"/>
              <a:t>Don’t sign up for a bunch of pro bono or sponsor things</a:t>
            </a:r>
          </a:p>
          <a:p>
            <a:r>
              <a:rPr lang="en-US" sz="2000" dirty="0"/>
              <a:t>What gets you </a:t>
            </a:r>
            <a:r>
              <a:rPr lang="en-US" sz="2000" b="1" i="1" dirty="0"/>
              <a:t>cases</a:t>
            </a:r>
            <a:r>
              <a:rPr lang="en-US" sz="2000" dirty="0"/>
              <a:t>?</a:t>
            </a:r>
          </a:p>
          <a:p>
            <a:r>
              <a:rPr lang="en-US" sz="2000" dirty="0"/>
              <a:t>Low hanging fruit first</a:t>
            </a:r>
          </a:p>
          <a:p>
            <a:pPr lvl="1"/>
            <a:r>
              <a:rPr lang="en-US" sz="1800" dirty="0"/>
              <a:t>Family law attorneys</a:t>
            </a:r>
          </a:p>
          <a:p>
            <a:pPr lvl="1"/>
            <a:r>
              <a:rPr lang="en-US" sz="1800" dirty="0"/>
              <a:t>Criminal defense attorneys</a:t>
            </a:r>
          </a:p>
          <a:p>
            <a:pPr lvl="1"/>
            <a:r>
              <a:rPr lang="en-US" sz="1800" dirty="0"/>
              <a:t>Employment law attorneys</a:t>
            </a:r>
          </a:p>
          <a:p>
            <a:pPr lvl="1"/>
            <a:r>
              <a:rPr lang="en-US" sz="1800" dirty="0"/>
              <a:t>Probate/transactional attorneys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454" y="1752600"/>
            <a:ext cx="5713092" cy="4000066"/>
          </a:xfrm>
        </p:spPr>
        <p:txBody>
          <a:bodyPr/>
          <a:lstStyle/>
          <a:p>
            <a:r>
              <a:rPr lang="en-US" sz="2800" dirty="0"/>
              <a:t>Relationships, relationships, relationships</a:t>
            </a:r>
          </a:p>
          <a:p>
            <a:pPr lvl="1"/>
            <a:r>
              <a:rPr lang="en-US" sz="2000" dirty="0"/>
              <a:t>Refer only to other women</a:t>
            </a:r>
          </a:p>
          <a:p>
            <a:pPr lvl="1"/>
            <a:r>
              <a:rPr lang="en-US" sz="2000" dirty="0"/>
              <a:t>Seek lawyers with high client reviews</a:t>
            </a:r>
          </a:p>
          <a:p>
            <a:pPr lvl="1"/>
            <a:r>
              <a:rPr lang="en-US" sz="2000" dirty="0"/>
              <a:t>See them regularly</a:t>
            </a:r>
          </a:p>
          <a:p>
            <a:pPr lvl="1"/>
            <a:r>
              <a:rPr lang="en-US" sz="2000" dirty="0"/>
              <a:t>Frequent touches</a:t>
            </a:r>
          </a:p>
          <a:p>
            <a:pPr lvl="1"/>
            <a:r>
              <a:rPr lang="en-US" sz="2000" dirty="0"/>
              <a:t>Become invaluable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672" y="1885286"/>
            <a:ext cx="5713092" cy="4000066"/>
          </a:xfrm>
        </p:spPr>
        <p:txBody>
          <a:bodyPr/>
          <a:lstStyle/>
          <a:p>
            <a:r>
              <a:rPr lang="en-US" sz="3200" dirty="0"/>
              <a:t>Extreme client service</a:t>
            </a:r>
          </a:p>
          <a:p>
            <a:pPr lvl="1"/>
            <a:r>
              <a:rPr lang="en-US" sz="2000" dirty="0"/>
              <a:t>What makes you different?</a:t>
            </a:r>
          </a:p>
          <a:p>
            <a:pPr lvl="1"/>
            <a:r>
              <a:rPr lang="en-US" sz="2000" dirty="0"/>
              <a:t>Mediation exercise – ideal client</a:t>
            </a:r>
          </a:p>
          <a:p>
            <a:pPr lvl="1"/>
            <a:r>
              <a:rPr lang="en-US" sz="2000" dirty="0"/>
              <a:t>What do they see when shopping for an attorney</a:t>
            </a:r>
          </a:p>
          <a:p>
            <a:pPr lvl="1"/>
            <a:r>
              <a:rPr lang="en-US" sz="2000" dirty="0"/>
              <a:t>What’s missing?  </a:t>
            </a:r>
          </a:p>
          <a:p>
            <a:pPr lvl="2"/>
            <a:r>
              <a:rPr lang="en-US" sz="2000" dirty="0"/>
              <a:t>YOU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6" y="780178"/>
            <a:ext cx="5878011" cy="1077229"/>
          </a:xfrm>
        </p:spPr>
        <p:txBody>
          <a:bodyPr>
            <a:normAutofit/>
          </a:bodyPr>
          <a:lstStyle/>
          <a:p>
            <a:r>
              <a:rPr lang="en-US" sz="3600" dirty="0"/>
              <a:t>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5682741" cy="4003015"/>
          </a:xfrm>
        </p:spPr>
        <p:txBody>
          <a:bodyPr>
            <a:normAutofit/>
          </a:bodyPr>
          <a:lstStyle/>
          <a:p>
            <a:r>
              <a:rPr lang="en-US" sz="2400" dirty="0"/>
              <a:t>Careful who you listen to</a:t>
            </a:r>
          </a:p>
          <a:p>
            <a:r>
              <a:rPr lang="en-US" sz="2400" dirty="0"/>
              <a:t>How do I want the </a:t>
            </a:r>
            <a:r>
              <a:rPr lang="en-US" sz="2400" i="1" dirty="0"/>
              <a:t>world</a:t>
            </a:r>
            <a:r>
              <a:rPr lang="en-US" sz="2400" dirty="0"/>
              <a:t> to see me?</a:t>
            </a:r>
          </a:p>
          <a:p>
            <a:r>
              <a:rPr lang="en-US" sz="2400" dirty="0"/>
              <a:t>Is this off-brand?</a:t>
            </a:r>
          </a:p>
          <a:p>
            <a:r>
              <a:rPr lang="en-US" sz="2400" dirty="0"/>
              <a:t>Can my brand evolve?</a:t>
            </a:r>
          </a:p>
          <a:p>
            <a:r>
              <a:rPr lang="en-US" sz="2400" dirty="0"/>
              <a:t>Protect the brand</a:t>
            </a:r>
          </a:p>
        </p:txBody>
      </p:sp>
    </p:spTree>
    <p:extLst>
      <p:ext uri="{BB962C8B-B14F-4D97-AF65-F5344CB8AC3E}">
        <p14:creationId xmlns:p14="http://schemas.microsoft.com/office/powerpoint/2010/main" val="14146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6292-A2EA-408B-A058-DA8BA6F5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3505200"/>
          </a:xfrm>
        </p:spPr>
        <p:txBody>
          <a:bodyPr/>
          <a:lstStyle/>
          <a:p>
            <a:r>
              <a:rPr lang="en-US" dirty="0"/>
              <a:t>Dana Brooks</a:t>
            </a:r>
            <a:br>
              <a:rPr lang="en-US" dirty="0"/>
            </a:br>
            <a:r>
              <a:rPr lang="en-US" dirty="0"/>
              <a:t>Fasig Brooks Law Offices</a:t>
            </a:r>
            <a:br>
              <a:rPr lang="en-US" dirty="0"/>
            </a:br>
            <a:r>
              <a:rPr lang="en-US" dirty="0"/>
              <a:t>Tallahassee, Florida</a:t>
            </a:r>
            <a:br>
              <a:rPr lang="en-US" dirty="0"/>
            </a:br>
            <a:r>
              <a:rPr lang="en-US" dirty="0"/>
              <a:t>850-222-3232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Dana@fasigbrooks.com</a:t>
            </a:r>
          </a:p>
        </p:txBody>
      </p:sp>
    </p:spTree>
    <p:extLst>
      <p:ext uri="{BB962C8B-B14F-4D97-AF65-F5344CB8AC3E}">
        <p14:creationId xmlns:p14="http://schemas.microsoft.com/office/powerpoint/2010/main" val="200980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91" y="1346671"/>
            <a:ext cx="5713092" cy="4000066"/>
          </a:xfrm>
        </p:spPr>
        <p:txBody>
          <a:bodyPr>
            <a:normAutofit/>
          </a:bodyPr>
          <a:lstStyle/>
          <a:p>
            <a:r>
              <a:rPr lang="en-US" sz="3200" dirty="0"/>
              <a:t>Careful who you listen to</a:t>
            </a:r>
          </a:p>
        </p:txBody>
      </p:sp>
    </p:spTree>
    <p:extLst>
      <p:ext uri="{BB962C8B-B14F-4D97-AF65-F5344CB8AC3E}">
        <p14:creationId xmlns:p14="http://schemas.microsoft.com/office/powerpoint/2010/main" val="1080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0"/>
            <a:ext cx="91424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1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010F2-116A-4603-8090-101D24089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517206"/>
            <a:ext cx="8178799" cy="38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9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898" y="1752600"/>
            <a:ext cx="6183302" cy="4000066"/>
          </a:xfrm>
        </p:spPr>
        <p:txBody>
          <a:bodyPr/>
          <a:lstStyle/>
          <a:p>
            <a:r>
              <a:rPr lang="en-US" sz="2800" dirty="0"/>
              <a:t>How do I want the </a:t>
            </a:r>
            <a:r>
              <a:rPr lang="en-US" sz="2800" i="1" dirty="0"/>
              <a:t>world</a:t>
            </a:r>
            <a:r>
              <a:rPr lang="en-US" sz="2800" dirty="0"/>
              <a:t> to see me?</a:t>
            </a:r>
          </a:p>
          <a:p>
            <a:pPr lvl="1"/>
            <a:r>
              <a:rPr lang="en-US" sz="2400" dirty="0"/>
              <a:t>Champion for women</a:t>
            </a:r>
          </a:p>
          <a:p>
            <a:pPr lvl="1"/>
            <a:r>
              <a:rPr lang="en-US" sz="2400" dirty="0"/>
              <a:t>Tough</a:t>
            </a:r>
          </a:p>
          <a:p>
            <a:pPr lvl="1"/>
            <a:r>
              <a:rPr lang="en-US" sz="2400" dirty="0"/>
              <a:t>Direct</a:t>
            </a:r>
          </a:p>
          <a:p>
            <a:pPr lvl="1"/>
            <a:r>
              <a:rPr lang="en-US" sz="2400" dirty="0"/>
              <a:t>Empathetic</a:t>
            </a:r>
          </a:p>
          <a:p>
            <a:pPr lvl="1"/>
            <a:r>
              <a:rPr lang="en-US" sz="2400" dirty="0"/>
              <a:t>Relatable</a:t>
            </a:r>
          </a:p>
        </p:txBody>
      </p:sp>
    </p:spTree>
    <p:extLst>
      <p:ext uri="{BB962C8B-B14F-4D97-AF65-F5344CB8AC3E}">
        <p14:creationId xmlns:p14="http://schemas.microsoft.com/office/powerpoint/2010/main" val="1215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672" y="1428967"/>
            <a:ext cx="5713092" cy="4000066"/>
          </a:xfrm>
        </p:spPr>
        <p:txBody>
          <a:bodyPr/>
          <a:lstStyle/>
          <a:p>
            <a:r>
              <a:rPr lang="en-US" sz="3200" dirty="0"/>
              <a:t>Is this off-brand?</a:t>
            </a:r>
          </a:p>
          <a:p>
            <a:pPr lvl="1"/>
            <a:r>
              <a:rPr lang="en-US" sz="2400" dirty="0"/>
              <a:t>Depressed</a:t>
            </a:r>
          </a:p>
          <a:p>
            <a:pPr lvl="1"/>
            <a:r>
              <a:rPr lang="en-US" sz="2400" dirty="0"/>
              <a:t>Victim</a:t>
            </a:r>
          </a:p>
          <a:p>
            <a:pPr lvl="1"/>
            <a:r>
              <a:rPr lang="en-US" sz="2400" dirty="0"/>
              <a:t>Negative</a:t>
            </a:r>
          </a:p>
          <a:p>
            <a:pPr lvl="1"/>
            <a:r>
              <a:rPr lang="en-US" sz="2400" dirty="0"/>
              <a:t>Radio show - political</a:t>
            </a:r>
          </a:p>
        </p:txBody>
      </p:sp>
    </p:spTree>
    <p:extLst>
      <p:ext uri="{BB962C8B-B14F-4D97-AF65-F5344CB8AC3E}">
        <p14:creationId xmlns:p14="http://schemas.microsoft.com/office/powerpoint/2010/main" val="35848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996" y="1428967"/>
            <a:ext cx="5713092" cy="4000066"/>
          </a:xfrm>
        </p:spPr>
        <p:txBody>
          <a:bodyPr/>
          <a:lstStyle/>
          <a:p>
            <a:r>
              <a:rPr lang="en-US" sz="3600" dirty="0"/>
              <a:t>Can my brand evolve?</a:t>
            </a:r>
          </a:p>
          <a:p>
            <a:pPr lvl="1"/>
            <a:r>
              <a:rPr lang="en-US" sz="2800" dirty="0"/>
              <a:t>Too narrow?</a:t>
            </a:r>
          </a:p>
          <a:p>
            <a:pPr lvl="1"/>
            <a:r>
              <a:rPr lang="en-US" sz="2800" dirty="0"/>
              <a:t>Too vague?</a:t>
            </a:r>
          </a:p>
          <a:p>
            <a:pPr lvl="1"/>
            <a:r>
              <a:rPr lang="en-US" sz="2800" dirty="0"/>
              <a:t>Hard to maintain?</a:t>
            </a:r>
          </a:p>
        </p:txBody>
      </p:sp>
    </p:spTree>
    <p:extLst>
      <p:ext uri="{BB962C8B-B14F-4D97-AF65-F5344CB8AC3E}">
        <p14:creationId xmlns:p14="http://schemas.microsoft.com/office/powerpoint/2010/main" val="24001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91" y="1346671"/>
            <a:ext cx="5713092" cy="4000066"/>
          </a:xfrm>
        </p:spPr>
        <p:txBody>
          <a:bodyPr>
            <a:normAutofit/>
          </a:bodyPr>
          <a:lstStyle/>
          <a:p>
            <a:r>
              <a:rPr lang="en-US" sz="4000" dirty="0"/>
              <a:t>Protect the brand</a:t>
            </a:r>
          </a:p>
        </p:txBody>
      </p:sp>
    </p:spTree>
    <p:extLst>
      <p:ext uri="{BB962C8B-B14F-4D97-AF65-F5344CB8AC3E}">
        <p14:creationId xmlns:p14="http://schemas.microsoft.com/office/powerpoint/2010/main" val="2545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783</Words>
  <Application>Microsoft Office PowerPoint</Application>
  <PresentationFormat>On-screen Show (4:3)</PresentationFormat>
  <Paragraphs>177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MS Shell Dlg 2</vt:lpstr>
      <vt:lpstr>Wingdings</vt:lpstr>
      <vt:lpstr>Wingdings 3</vt:lpstr>
      <vt:lpstr>Madison</vt:lpstr>
      <vt:lpstr>Make Your Own Rain Building A Caseload</vt:lpstr>
      <vt:lpstr>Making Your Own Rain Building a Caseload</vt:lpstr>
      <vt:lpstr>Branding</vt:lpstr>
      <vt:lpstr>Branding</vt:lpstr>
      <vt:lpstr>PowerPoint Presentation</vt:lpstr>
      <vt:lpstr>Branding</vt:lpstr>
      <vt:lpstr>Branding</vt:lpstr>
      <vt:lpstr>Branding</vt:lpstr>
      <vt:lpstr>Branding</vt:lpstr>
      <vt:lpstr>Branding</vt:lpstr>
      <vt:lpstr>Niche Marketing PILMMA</vt:lpstr>
      <vt:lpstr>Niche Marketing PILMMA</vt:lpstr>
      <vt:lpstr>Niche Marketing PILMMA</vt:lpstr>
      <vt:lpstr>Niche Marketing PILMMA</vt:lpstr>
      <vt:lpstr>Niche Marketing PILMMA</vt:lpstr>
      <vt:lpstr>Niche Marketing-PILMMA Before/After Client Grid</vt:lpstr>
      <vt:lpstr>Niche Marketing-PILMMA Build a Client Avatar </vt:lpstr>
      <vt:lpstr>Niche Marketing PILMMA</vt:lpstr>
      <vt:lpstr>Niche Marketing PILMMA</vt:lpstr>
      <vt:lpstr>Niche Marketing PILMMA</vt:lpstr>
      <vt:lpstr>Optimizing Resources</vt:lpstr>
      <vt:lpstr>Optimizing Resources</vt:lpstr>
      <vt:lpstr>Optimizing Resources</vt:lpstr>
      <vt:lpstr>Optimizing Resources</vt:lpstr>
      <vt:lpstr>On work/life balance:</vt:lpstr>
      <vt:lpstr>Optimizing Resources</vt:lpstr>
      <vt:lpstr>Optimizing Resources</vt:lpstr>
      <vt:lpstr>Optimizing Resources</vt:lpstr>
      <vt:lpstr>Optimizing Resources</vt:lpstr>
      <vt:lpstr>Dana Brooks Fasig Brooks Law Offices Tallahassee, Florida 850-222-3232  Dana@fasigbrooks.com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Your Own Rain Building Your Caseload</dc:title>
  <dc:creator>Dana Brooks</dc:creator>
  <cp:lastModifiedBy>Dana Brooks</cp:lastModifiedBy>
  <cp:revision>19</cp:revision>
  <dcterms:created xsi:type="dcterms:W3CDTF">2019-09-05T17:46:27Z</dcterms:created>
  <dcterms:modified xsi:type="dcterms:W3CDTF">2019-09-06T16:05:40Z</dcterms:modified>
</cp:coreProperties>
</file>