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1"/>
  </p:notesMasterIdLst>
  <p:sldIdLst>
    <p:sldId id="256" r:id="rId2"/>
    <p:sldId id="262" r:id="rId3"/>
    <p:sldId id="257" r:id="rId4"/>
    <p:sldId id="259" r:id="rId5"/>
    <p:sldId id="260" r:id="rId6"/>
    <p:sldId id="261" r:id="rId7"/>
    <p:sldId id="258" r:id="rId8"/>
    <p:sldId id="263"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2" autoAdjust="0"/>
    <p:restoredTop sz="94660"/>
  </p:normalViewPr>
  <p:slideViewPr>
    <p:cSldViewPr snapToGrid="0">
      <p:cViewPr varScale="1">
        <p:scale>
          <a:sx n="73" d="100"/>
          <a:sy n="73" d="100"/>
        </p:scale>
        <p:origin x="88" y="5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C42507-F14C-496B-9559-3048A349B70B}" type="datetimeFigureOut">
              <a:rPr lang="en-US" smtClean="0"/>
              <a:t>10/28/2018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8FCD1C-D94F-4ACB-B649-C18B95789096}" type="slidenum">
              <a:rPr lang="en-US" smtClean="0"/>
              <a:t>‹#›</a:t>
            </a:fld>
            <a:endParaRPr lang="en-US"/>
          </a:p>
        </p:txBody>
      </p:sp>
    </p:spTree>
    <p:extLst>
      <p:ext uri="{BB962C8B-B14F-4D97-AF65-F5344CB8AC3E}">
        <p14:creationId xmlns:p14="http://schemas.microsoft.com/office/powerpoint/2010/main" val="4088106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6C8FCD1C-D94F-4ACB-B649-C18B95789096}" type="slidenum">
              <a:rPr lang="en-US" smtClean="0"/>
              <a:t>3</a:t>
            </a:fld>
            <a:endParaRPr lang="en-US"/>
          </a:p>
        </p:txBody>
      </p:sp>
    </p:spTree>
    <p:extLst>
      <p:ext uri="{BB962C8B-B14F-4D97-AF65-F5344CB8AC3E}">
        <p14:creationId xmlns:p14="http://schemas.microsoft.com/office/powerpoint/2010/main" val="1122581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10/28/2018</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10/28/2018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10/28/2018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10/28/2018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10/28/2018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10/28/2018</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10/28/2018</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reene@svhclaw.com" TargetMode="External"/><Relationship Id="rId2" Type="http://schemas.openxmlformats.org/officeDocument/2006/relationships/hyperlink" Target="mailto:greene@vhclaw.com" TargetMode="Externa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hyperlink" Target="http://www.svhclaw.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google.com/url?sa=i&amp;rct=j&amp;q=&amp;esrc=s&amp;source=images&amp;cd=&amp;cad=rja&amp;uact=8&amp;ved=2ahUKEwi-76LF9ZreAhVG-qwKHT2RB94QjRx6BAgBEAU&amp;url=https://www.empireframing.co.uk/pages/test&amp;psig=AOvVaw1qDKGi3TboyVFljXejv0wO&amp;ust=1540326711222940"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google.com/url?sa=i&amp;rct=j&amp;q=&amp;esrc=s&amp;source=images&amp;cd=&amp;cad=rja&amp;uact=8&amp;ved=2ahUKEwid27el8preAhVICKwKHcb_CcoQjRx6BAgBEAU&amp;url=https://www.npr.org/2013/05/23/186301332/framing-the-story&amp;psig=AOvVaw1qDKGi3TboyVFljXejv0wO&amp;ust=1540326711222940"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mailto:greene@svhclaw.com" TargetMode="External"/><Relationship Id="rId2" Type="http://schemas.openxmlformats.org/officeDocument/2006/relationships/hyperlink" Target="mailto:greene@vhclaw.com" TargetMode="Externa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hyperlink" Target="http://www.svhclaw.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F8454B2E-D2DB-42C2-A224-BCEC47B86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8B61146-1CF0-40E1-B66E-C22BD9207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AC7B2AE5-7308-4ACB-B808-828C8C3D7F96}"/>
              </a:ext>
            </a:extLst>
          </p:cNvPr>
          <p:cNvSpPr>
            <a:spLocks noGrp="1"/>
          </p:cNvSpPr>
          <p:nvPr>
            <p:ph type="ctrTitle"/>
          </p:nvPr>
        </p:nvSpPr>
        <p:spPr>
          <a:xfrm>
            <a:off x="1762816" y="504431"/>
            <a:ext cx="9089864" cy="2841209"/>
          </a:xfrm>
          <a:ln w="215900" cap="sq" cmpd="thickThin">
            <a:solidFill>
              <a:schemeClr val="tx1">
                <a:lumMod val="95000"/>
                <a:lumOff val="5000"/>
              </a:schemeClr>
            </a:solidFill>
            <a:bevel/>
          </a:ln>
        </p:spPr>
        <p:txBody>
          <a:bodyPr>
            <a:normAutofit/>
          </a:bodyPr>
          <a:lstStyle/>
          <a:p>
            <a:pPr algn="ctr"/>
            <a:r>
              <a:rPr lang="en-US" dirty="0">
                <a:solidFill>
                  <a:srgbClr val="0070C0"/>
                </a:solidFill>
              </a:rPr>
              <a:t>IT’S THE FRAME THAT MATTERS – TIPS FOR A GREAT OPENING </a:t>
            </a:r>
          </a:p>
        </p:txBody>
      </p:sp>
      <p:sp>
        <p:nvSpPr>
          <p:cNvPr id="3" name="Subtitle 2">
            <a:extLst>
              <a:ext uri="{FF2B5EF4-FFF2-40B4-BE49-F238E27FC236}">
                <a16:creationId xmlns:a16="http://schemas.microsoft.com/office/drawing/2014/main" id="{CDA9B928-52FF-4801-8FA6-8C73E95DD1A3}"/>
              </a:ext>
            </a:extLst>
          </p:cNvPr>
          <p:cNvSpPr>
            <a:spLocks noGrp="1"/>
          </p:cNvSpPr>
          <p:nvPr>
            <p:ph type="subTitle" idx="1"/>
          </p:nvPr>
        </p:nvSpPr>
        <p:spPr>
          <a:xfrm>
            <a:off x="1608626" y="3480973"/>
            <a:ext cx="9089864" cy="977621"/>
          </a:xfrm>
        </p:spPr>
        <p:txBody>
          <a:bodyPr>
            <a:normAutofit fontScale="70000" lnSpcReduction="20000"/>
          </a:bodyPr>
          <a:lstStyle/>
          <a:p>
            <a:pPr lvl="0" algn="ctr" eaLnBrk="0" fontAlgn="base" hangingPunct="0">
              <a:lnSpc>
                <a:spcPct val="100000"/>
              </a:lnSpc>
              <a:spcBef>
                <a:spcPct val="0"/>
              </a:spcBef>
              <a:spcAft>
                <a:spcPct val="0"/>
              </a:spcAft>
              <a:buClrTx/>
              <a:buSzTx/>
            </a:pPr>
            <a:r>
              <a:rPr lang="fr-FR" altLang="en-US" cap="none" dirty="0">
                <a:solidFill>
                  <a:srgbClr val="0070C0"/>
                </a:solidFill>
                <a:latin typeface="Calibri" panose="020F050202020403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Jennifer Greene,</a:t>
            </a:r>
            <a:r>
              <a:rPr lang="fr-FR" altLang="en-US" cap="none"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 </a:t>
            </a:r>
            <a:r>
              <a:rPr lang="fr-FR" altLang="en-US" cap="none" dirty="0">
                <a:solidFill>
                  <a:srgbClr val="2581BC"/>
                </a:solidFill>
                <a:latin typeface="Calibri" panose="020F0502020204030204" pitchFamily="34" charset="0"/>
                <a:ea typeface="Times New Roman" panose="02020603050405020304" pitchFamily="18" charset="0"/>
                <a:cs typeface="Times New Roman" panose="02020603050405020304" pitchFamily="18" charset="0"/>
              </a:rPr>
              <a:t>ESQ</a:t>
            </a:r>
            <a:endParaRPr lang="en-US" altLang="en-US" cap="none" dirty="0"/>
          </a:p>
          <a:p>
            <a:pPr lvl="0" algn="ctr" eaLnBrk="0" fontAlgn="base" hangingPunct="0">
              <a:lnSpc>
                <a:spcPct val="100000"/>
              </a:lnSpc>
              <a:spcBef>
                <a:spcPct val="0"/>
              </a:spcBef>
              <a:spcAft>
                <a:spcPct val="0"/>
              </a:spcAft>
              <a:buClrTx/>
              <a:buSzTx/>
            </a:pPr>
            <a:r>
              <a:rPr lang="fr-FR" altLang="en-US" b="1" cap="none" dirty="0">
                <a:solidFill>
                  <a:srgbClr val="2581BC"/>
                </a:solidFill>
                <a:latin typeface="Calibri" panose="020F0502020204030204" pitchFamily="34" charset="0"/>
                <a:ea typeface="Times New Roman" panose="02020603050405020304" pitchFamily="18" charset="0"/>
                <a:cs typeface="Times New Roman" panose="02020603050405020304" pitchFamily="18" charset="0"/>
              </a:rPr>
              <a:t>T:</a:t>
            </a:r>
            <a:r>
              <a:rPr lang="fr-FR" altLang="en-US" b="1" cap="none" dirty="0">
                <a:solidFill>
                  <a:srgbClr val="2A2F3B"/>
                </a:solidFill>
                <a:latin typeface="Calibri" panose="020F0502020204030204" pitchFamily="34" charset="0"/>
                <a:ea typeface="Times New Roman" panose="02020603050405020304" pitchFamily="18" charset="0"/>
                <a:cs typeface="Times New Roman" panose="02020603050405020304" pitchFamily="18" charset="0"/>
              </a:rPr>
              <a:t> 504.684.5200 </a:t>
            </a:r>
            <a:r>
              <a:rPr lang="fr-FR" altLang="en-US" b="1" cap="none" dirty="0">
                <a:solidFill>
                  <a:srgbClr val="2581BC"/>
                </a:solidFill>
                <a:latin typeface="Calibri" panose="020F0502020204030204" pitchFamily="34" charset="0"/>
                <a:ea typeface="Times New Roman" panose="02020603050405020304" pitchFamily="18" charset="0"/>
                <a:cs typeface="Times New Roman" panose="02020603050405020304" pitchFamily="18" charset="0"/>
              </a:rPr>
              <a:t>|</a:t>
            </a:r>
            <a:r>
              <a:rPr lang="fr-FR" altLang="en-US" b="1" cap="none" dirty="0">
                <a:solidFill>
                  <a:srgbClr val="2A2F3B"/>
                </a:solidFill>
                <a:latin typeface="Calibri" panose="020F0502020204030204" pitchFamily="34" charset="0"/>
                <a:ea typeface="Times New Roman" panose="02020603050405020304" pitchFamily="18" charset="0"/>
                <a:cs typeface="Times New Roman" panose="02020603050405020304" pitchFamily="18" charset="0"/>
              </a:rPr>
              <a:t> </a:t>
            </a:r>
            <a:r>
              <a:rPr lang="fr-FR" altLang="en-US" b="1" cap="none" dirty="0">
                <a:solidFill>
                  <a:srgbClr val="2581BC"/>
                </a:solidFill>
                <a:latin typeface="Calibri" panose="020F0502020204030204" pitchFamily="34" charset="0"/>
                <a:ea typeface="Times New Roman" panose="02020603050405020304" pitchFamily="18" charset="0"/>
                <a:cs typeface="Times New Roman" panose="02020603050405020304" pitchFamily="18" charset="0"/>
              </a:rPr>
              <a:t>F:</a:t>
            </a:r>
            <a:r>
              <a:rPr lang="fr-FR" altLang="en-US" b="1" cap="none" dirty="0">
                <a:solidFill>
                  <a:srgbClr val="2A2F3B"/>
                </a:solidFill>
                <a:latin typeface="Calibri" panose="020F0502020204030204" pitchFamily="34" charset="0"/>
                <a:ea typeface="Times New Roman" panose="02020603050405020304" pitchFamily="18" charset="0"/>
                <a:cs typeface="Times New Roman" panose="02020603050405020304" pitchFamily="18" charset="0"/>
              </a:rPr>
              <a:t> 504.613.6351 </a:t>
            </a:r>
            <a:endParaRPr lang="en-US" altLang="en-US" cap="none" dirty="0"/>
          </a:p>
          <a:p>
            <a:pPr lvl="0" algn="ctr" eaLnBrk="0" fontAlgn="base" hangingPunct="0">
              <a:lnSpc>
                <a:spcPct val="100000"/>
              </a:lnSpc>
              <a:spcBef>
                <a:spcPct val="0"/>
              </a:spcBef>
              <a:spcAft>
                <a:spcPct val="0"/>
              </a:spcAft>
              <a:buClrTx/>
              <a:buSzTx/>
            </a:pPr>
            <a:r>
              <a:rPr lang="en-US" altLang="en-US" b="1" cap="none" dirty="0">
                <a:solidFill>
                  <a:srgbClr val="2A2F3B"/>
                </a:solidFill>
                <a:latin typeface="Calibri" panose="020F0502020204030204" pitchFamily="34" charset="0"/>
                <a:ea typeface="Times New Roman" panose="02020603050405020304" pitchFamily="18" charset="0"/>
                <a:cs typeface="Times New Roman" panose="02020603050405020304" pitchFamily="18" charset="0"/>
              </a:rPr>
              <a:t>SCOTT, VICKNAIR, HAIR &amp; CHECKI, LLC</a:t>
            </a:r>
            <a:br>
              <a:rPr lang="en-US" altLang="en-US" b="1" cap="none" dirty="0">
                <a:solidFill>
                  <a:srgbClr val="2A2F3B"/>
                </a:solidFill>
                <a:latin typeface="Calibri" panose="020F0502020204030204" pitchFamily="34" charset="0"/>
                <a:ea typeface="Times New Roman" panose="02020603050405020304" pitchFamily="18" charset="0"/>
                <a:cs typeface="Times New Roman" panose="02020603050405020304" pitchFamily="18" charset="0"/>
              </a:rPr>
            </a:br>
            <a:r>
              <a:rPr lang="en-US" altLang="en-US" b="1" cap="none" dirty="0">
                <a:solidFill>
                  <a:srgbClr val="2A2F3B"/>
                </a:solidFill>
                <a:latin typeface="Calibri" panose="020F0502020204030204" pitchFamily="34" charset="0"/>
                <a:ea typeface="Times New Roman" panose="02020603050405020304" pitchFamily="18" charset="0"/>
                <a:cs typeface="Times New Roman" panose="02020603050405020304" pitchFamily="18" charset="0"/>
              </a:rPr>
              <a:t>909 Poydras St., Ste. 1100</a:t>
            </a:r>
            <a:r>
              <a:rPr lang="en-US" altLang="en-US" b="1" cap="none" dirty="0">
                <a:solidFill>
                  <a:srgbClr val="2581BC"/>
                </a:solidFill>
                <a:latin typeface="Calibri" panose="020F0502020204030204" pitchFamily="34" charset="0"/>
                <a:ea typeface="Times New Roman" panose="02020603050405020304" pitchFamily="18" charset="0"/>
                <a:cs typeface="Times New Roman" panose="02020603050405020304" pitchFamily="18" charset="0"/>
              </a:rPr>
              <a:t>|</a:t>
            </a:r>
            <a:r>
              <a:rPr lang="en-US" altLang="en-US" b="1" cap="none" dirty="0">
                <a:solidFill>
                  <a:srgbClr val="2A2F3B"/>
                </a:solidFill>
                <a:latin typeface="Calibri" panose="020F0502020204030204" pitchFamily="34" charset="0"/>
                <a:ea typeface="Times New Roman" panose="02020603050405020304" pitchFamily="18" charset="0"/>
                <a:cs typeface="Times New Roman" panose="02020603050405020304" pitchFamily="18" charset="0"/>
              </a:rPr>
              <a:t>New Orleans, Louisiana 70112</a:t>
            </a:r>
            <a:endParaRPr lang="en-US" altLang="en-US" cap="none" dirty="0"/>
          </a:p>
          <a:p>
            <a:pPr lvl="0" algn="ctr" eaLnBrk="0" fontAlgn="base" hangingPunct="0">
              <a:lnSpc>
                <a:spcPct val="100000"/>
              </a:lnSpc>
              <a:spcBef>
                <a:spcPct val="0"/>
              </a:spcBef>
              <a:spcAft>
                <a:spcPct val="0"/>
              </a:spcAft>
              <a:buClrTx/>
              <a:buSzTx/>
            </a:pPr>
            <a:r>
              <a:rPr lang="en-US" altLang="en-US" b="1" cap="none" dirty="0">
                <a:solidFill>
                  <a:srgbClr val="0070C0"/>
                </a:solidFill>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greene@svhclaw.com</a:t>
            </a:r>
            <a:r>
              <a:rPr lang="en-US" altLang="en-US" b="1" cap="none"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 </a:t>
            </a:r>
            <a:r>
              <a:rPr lang="en-US" altLang="en-US" b="1" cap="none" dirty="0">
                <a:solidFill>
                  <a:srgbClr val="2581BC"/>
                </a:solidFill>
                <a:latin typeface="Calibri" panose="020F0502020204030204" pitchFamily="34" charset="0"/>
                <a:ea typeface="Times New Roman" panose="02020603050405020304" pitchFamily="18" charset="0"/>
                <a:cs typeface="Times New Roman" panose="02020603050405020304" pitchFamily="18" charset="0"/>
              </a:rPr>
              <a:t>|</a:t>
            </a:r>
            <a:r>
              <a:rPr lang="en-US" altLang="en-US" b="1" cap="none" dirty="0">
                <a:solidFill>
                  <a:srgbClr val="2A2F3B"/>
                </a:solidFill>
                <a:latin typeface="Calibri" panose="020F0502020204030204" pitchFamily="34" charset="0"/>
                <a:ea typeface="Times New Roman" panose="02020603050405020304" pitchFamily="18" charset="0"/>
                <a:cs typeface="Times New Roman" panose="02020603050405020304" pitchFamily="18" charset="0"/>
              </a:rPr>
              <a:t> </a:t>
            </a:r>
            <a:r>
              <a:rPr lang="en-US" altLang="en-US" b="1" cap="none" dirty="0">
                <a:solidFill>
                  <a:srgbClr val="0070C0"/>
                </a:solidFill>
                <a:latin typeface="Calibri" panose="020F050202020403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svhclaw.com</a:t>
            </a:r>
            <a:endParaRPr lang="en-US" altLang="en-US" cap="none" dirty="0">
              <a:solidFill>
                <a:srgbClr val="0070C0"/>
              </a:solidFill>
            </a:endParaRPr>
          </a:p>
          <a:p>
            <a:endParaRPr lang="en-US" dirty="0"/>
          </a:p>
        </p:txBody>
      </p:sp>
      <p:cxnSp>
        <p:nvCxnSpPr>
          <p:cNvPr id="50" name="Straight Connector 49">
            <a:extLst>
              <a:ext uri="{FF2B5EF4-FFF2-40B4-BE49-F238E27FC236}">
                <a16:creationId xmlns:a16="http://schemas.microsoft.com/office/drawing/2014/main" id="{7AE5065C-30A9-480A-9E93-74CC149029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76728" y="4735528"/>
            <a:ext cx="864301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2" name="Picture 51">
            <a:extLst>
              <a:ext uri="{FF2B5EF4-FFF2-40B4-BE49-F238E27FC236}">
                <a16:creationId xmlns:a16="http://schemas.microsoft.com/office/drawing/2014/main" id="{2F948680-1810-4961-805C-D0C28E7E93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13" name="Rectangle 9">
            <a:extLst>
              <a:ext uri="{FF2B5EF4-FFF2-40B4-BE49-F238E27FC236}">
                <a16:creationId xmlns:a16="http://schemas.microsoft.com/office/drawing/2014/main" id="{1F7CCE73-CA2C-4864-8484-C1D39196DB9F}"/>
              </a:ext>
            </a:extLst>
          </p:cNvPr>
          <p:cNvSpPr>
            <a:spLocks noChangeArrowheads="1"/>
          </p:cNvSpPr>
          <p:nvPr/>
        </p:nvSpPr>
        <p:spPr bwMode="auto">
          <a:xfrm>
            <a:off x="-1545248" y="1633885"/>
            <a:ext cx="630774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774606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28788-3A20-426A-B135-EC3197865338}"/>
              </a:ext>
            </a:extLst>
          </p:cNvPr>
          <p:cNvSpPr>
            <a:spLocks noGrp="1"/>
          </p:cNvSpPr>
          <p:nvPr>
            <p:ph type="title"/>
          </p:nvPr>
        </p:nvSpPr>
        <p:spPr>
          <a:xfrm>
            <a:off x="1451579" y="804519"/>
            <a:ext cx="9603275" cy="1729675"/>
          </a:xfrm>
        </p:spPr>
        <p:txBody>
          <a:bodyPr>
            <a:normAutofit fontScale="90000"/>
          </a:bodyPr>
          <a:lstStyle/>
          <a:p>
            <a:r>
              <a:rPr lang="en-US" sz="2700" i="1" dirty="0"/>
              <a:t>You can have the greatest close in the world, but if you haven’t won the case by the time that you get to the close, it’s too late. The opening statement is where you win the trial.</a:t>
            </a:r>
            <a:br>
              <a:rPr lang="en-US" sz="2700" i="1" dirty="0"/>
            </a:br>
            <a:r>
              <a:rPr lang="en-US" sz="2700" dirty="0"/>
              <a:t>-Gerry Spence</a:t>
            </a:r>
            <a:r>
              <a:rPr lang="en-US" b="1" dirty="0"/>
              <a:t> </a:t>
            </a:r>
            <a:br>
              <a:rPr lang="en-US" dirty="0"/>
            </a:br>
            <a:endParaRPr lang="en-US" dirty="0"/>
          </a:p>
        </p:txBody>
      </p:sp>
      <p:pic>
        <p:nvPicPr>
          <p:cNvPr id="4" name="Content Placeholder 3" descr="Image result for framing your story">
            <a:hlinkClick r:id="rId2" tgtFrame="&quot;_blank&quot;"/>
            <a:extLst>
              <a:ext uri="{FF2B5EF4-FFF2-40B4-BE49-F238E27FC236}">
                <a16:creationId xmlns:a16="http://schemas.microsoft.com/office/drawing/2014/main" id="{DFFF00B4-7ABC-4146-89D9-3742AC54062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77927" y="2884021"/>
            <a:ext cx="6681658" cy="2926080"/>
          </a:xfrm>
          <a:prstGeom prst="rect">
            <a:avLst/>
          </a:prstGeom>
          <a:noFill/>
          <a:ln>
            <a:noFill/>
          </a:ln>
        </p:spPr>
      </p:pic>
    </p:spTree>
    <p:extLst>
      <p:ext uri="{BB962C8B-B14F-4D97-AF65-F5344CB8AC3E}">
        <p14:creationId xmlns:p14="http://schemas.microsoft.com/office/powerpoint/2010/main" val="1243662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4E7DB-C193-4535-A872-E0D7A6978F22}"/>
              </a:ext>
            </a:extLst>
          </p:cNvPr>
          <p:cNvSpPr>
            <a:spLocks noGrp="1"/>
          </p:cNvSpPr>
          <p:nvPr>
            <p:ph type="title"/>
          </p:nvPr>
        </p:nvSpPr>
        <p:spPr/>
        <p:txBody>
          <a:bodyPr/>
          <a:lstStyle/>
          <a:p>
            <a:pPr algn="ctr"/>
            <a:r>
              <a:rPr lang="en-US" dirty="0"/>
              <a:t>THE BASICS OF OPENINGS</a:t>
            </a:r>
          </a:p>
        </p:txBody>
      </p:sp>
      <p:sp>
        <p:nvSpPr>
          <p:cNvPr id="3" name="Content Placeholder 2">
            <a:extLst>
              <a:ext uri="{FF2B5EF4-FFF2-40B4-BE49-F238E27FC236}">
                <a16:creationId xmlns:a16="http://schemas.microsoft.com/office/drawing/2014/main" id="{9564EE09-3908-4B16-B766-A8868F4F71B0}"/>
              </a:ext>
            </a:extLst>
          </p:cNvPr>
          <p:cNvSpPr>
            <a:spLocks noGrp="1"/>
          </p:cNvSpPr>
          <p:nvPr>
            <p:ph idx="1"/>
          </p:nvPr>
        </p:nvSpPr>
        <p:spPr/>
        <p:txBody>
          <a:bodyPr/>
          <a:lstStyle/>
          <a:p>
            <a:pPr marL="0" indent="0">
              <a:buNone/>
            </a:pPr>
            <a:endParaRPr lang="en-US" dirty="0"/>
          </a:p>
          <a:p>
            <a:r>
              <a:rPr lang="en-US" dirty="0"/>
              <a:t>Know the rules</a:t>
            </a:r>
          </a:p>
          <a:p>
            <a:r>
              <a:rPr lang="en-US" dirty="0"/>
              <a:t>Don’t argue</a:t>
            </a:r>
          </a:p>
          <a:p>
            <a:r>
              <a:rPr lang="en-US" dirty="0"/>
              <a:t>First impressions</a:t>
            </a:r>
          </a:p>
          <a:p>
            <a:r>
              <a:rPr lang="en-US" dirty="0"/>
              <a:t>BASIC facts &amp; Theme</a:t>
            </a:r>
          </a:p>
          <a:p>
            <a:r>
              <a:rPr lang="en-US" dirty="0"/>
              <a:t>YOU </a:t>
            </a:r>
          </a:p>
          <a:p>
            <a:endParaRPr lang="en-US" dirty="0"/>
          </a:p>
        </p:txBody>
      </p:sp>
    </p:spTree>
    <p:extLst>
      <p:ext uri="{BB962C8B-B14F-4D97-AF65-F5344CB8AC3E}">
        <p14:creationId xmlns:p14="http://schemas.microsoft.com/office/powerpoint/2010/main" val="214310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71E97-7A5E-4DEB-B70E-F9FB433A168A}"/>
              </a:ext>
            </a:extLst>
          </p:cNvPr>
          <p:cNvSpPr>
            <a:spLocks noGrp="1"/>
          </p:cNvSpPr>
          <p:nvPr>
            <p:ph type="title"/>
          </p:nvPr>
        </p:nvSpPr>
        <p:spPr/>
        <p:txBody>
          <a:bodyPr/>
          <a:lstStyle/>
          <a:p>
            <a:r>
              <a:rPr lang="en-US" dirty="0"/>
              <a:t>HOW TO FRAME FACTS IN OPENING:</a:t>
            </a:r>
          </a:p>
        </p:txBody>
      </p:sp>
      <p:pic>
        <p:nvPicPr>
          <p:cNvPr id="4" name="Content Placeholder 3" descr="Image result for framing your story">
            <a:hlinkClick r:id="rId2" tgtFrame="&quot;_blank&quot;"/>
            <a:extLst>
              <a:ext uri="{FF2B5EF4-FFF2-40B4-BE49-F238E27FC236}">
                <a16:creationId xmlns:a16="http://schemas.microsoft.com/office/drawing/2014/main" id="{20D8F540-A3CD-4DB1-8774-14B82B917E66}"/>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79988" y="2016125"/>
            <a:ext cx="6146348" cy="3449638"/>
          </a:xfrm>
          <a:prstGeom prst="rect">
            <a:avLst/>
          </a:prstGeom>
          <a:noFill/>
          <a:ln>
            <a:noFill/>
          </a:ln>
        </p:spPr>
      </p:pic>
    </p:spTree>
    <p:extLst>
      <p:ext uri="{BB962C8B-B14F-4D97-AF65-F5344CB8AC3E}">
        <p14:creationId xmlns:p14="http://schemas.microsoft.com/office/powerpoint/2010/main" val="699729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735A4-23F5-477C-91B9-A814048555EF}"/>
              </a:ext>
            </a:extLst>
          </p:cNvPr>
          <p:cNvSpPr>
            <a:spLocks noGrp="1"/>
          </p:cNvSpPr>
          <p:nvPr>
            <p:ph type="title"/>
          </p:nvPr>
        </p:nvSpPr>
        <p:spPr/>
        <p:txBody>
          <a:bodyPr/>
          <a:lstStyle/>
          <a:p>
            <a:r>
              <a:rPr lang="en-US" dirty="0"/>
              <a:t>Think about your opening:</a:t>
            </a:r>
          </a:p>
        </p:txBody>
      </p:sp>
      <p:sp>
        <p:nvSpPr>
          <p:cNvPr id="3" name="Content Placeholder 2">
            <a:extLst>
              <a:ext uri="{FF2B5EF4-FFF2-40B4-BE49-F238E27FC236}">
                <a16:creationId xmlns:a16="http://schemas.microsoft.com/office/drawing/2014/main" id="{7C7A3A01-9745-4A6F-AE64-894A511CD5DB}"/>
              </a:ext>
            </a:extLst>
          </p:cNvPr>
          <p:cNvSpPr>
            <a:spLocks noGrp="1"/>
          </p:cNvSpPr>
          <p:nvPr>
            <p:ph idx="1"/>
          </p:nvPr>
        </p:nvSpPr>
        <p:spPr/>
        <p:txBody>
          <a:bodyPr>
            <a:normAutofit/>
          </a:bodyPr>
          <a:lstStyle/>
          <a:p>
            <a:r>
              <a:rPr lang="en-US" sz="3600" dirty="0"/>
              <a:t>Start with your theme</a:t>
            </a:r>
          </a:p>
          <a:p>
            <a:r>
              <a:rPr lang="en-US" sz="3600" dirty="0"/>
              <a:t>Mantra</a:t>
            </a:r>
          </a:p>
          <a:p>
            <a:r>
              <a:rPr lang="en-US" sz="3600" dirty="0"/>
              <a:t>Not argument</a:t>
            </a:r>
          </a:p>
          <a:p>
            <a:r>
              <a:rPr lang="en-US" sz="3600" dirty="0"/>
              <a:t>Emotions</a:t>
            </a:r>
          </a:p>
        </p:txBody>
      </p:sp>
    </p:spTree>
    <p:extLst>
      <p:ext uri="{BB962C8B-B14F-4D97-AF65-F5344CB8AC3E}">
        <p14:creationId xmlns:p14="http://schemas.microsoft.com/office/powerpoint/2010/main" val="135455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2E84B-FC51-475F-A062-E4C53C64AD9B}"/>
              </a:ext>
            </a:extLst>
          </p:cNvPr>
          <p:cNvSpPr>
            <a:spLocks noGrp="1"/>
          </p:cNvSpPr>
          <p:nvPr>
            <p:ph type="title"/>
          </p:nvPr>
        </p:nvSpPr>
        <p:spPr/>
        <p:txBody>
          <a:bodyPr/>
          <a:lstStyle/>
          <a:p>
            <a:r>
              <a:rPr lang="en-US" dirty="0"/>
              <a:t>MUST KNOW:</a:t>
            </a:r>
          </a:p>
        </p:txBody>
      </p:sp>
      <p:sp>
        <p:nvSpPr>
          <p:cNvPr id="3" name="Content Placeholder 2">
            <a:extLst>
              <a:ext uri="{FF2B5EF4-FFF2-40B4-BE49-F238E27FC236}">
                <a16:creationId xmlns:a16="http://schemas.microsoft.com/office/drawing/2014/main" id="{0950FE1C-8D5C-4323-AF98-9ACE999379F8}"/>
              </a:ext>
            </a:extLst>
          </p:cNvPr>
          <p:cNvSpPr>
            <a:spLocks noGrp="1"/>
          </p:cNvSpPr>
          <p:nvPr>
            <p:ph idx="1"/>
          </p:nvPr>
        </p:nvSpPr>
        <p:spPr/>
        <p:txBody>
          <a:bodyPr>
            <a:normAutofit/>
          </a:bodyPr>
          <a:lstStyle/>
          <a:p>
            <a:r>
              <a:rPr lang="en-US" sz="3200" dirty="0"/>
              <a:t>Rule of three</a:t>
            </a:r>
          </a:p>
          <a:p>
            <a:r>
              <a:rPr lang="en-US" sz="3200" dirty="0"/>
              <a:t>Rule of Primacy and Recency</a:t>
            </a:r>
          </a:p>
          <a:p>
            <a:r>
              <a:rPr lang="en-US" sz="3200" dirty="0"/>
              <a:t>That you’re telling a story</a:t>
            </a:r>
          </a:p>
        </p:txBody>
      </p:sp>
    </p:spTree>
    <p:extLst>
      <p:ext uri="{BB962C8B-B14F-4D97-AF65-F5344CB8AC3E}">
        <p14:creationId xmlns:p14="http://schemas.microsoft.com/office/powerpoint/2010/main" val="390378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creen Recording 7">
            <a:hlinkClick r:id="" action="ppaction://media"/>
            <a:extLst>
              <a:ext uri="{FF2B5EF4-FFF2-40B4-BE49-F238E27FC236}">
                <a16:creationId xmlns:a16="http://schemas.microsoft.com/office/drawing/2014/main" id="{3D2A8CBB-9A35-405B-9040-9A6C65D16FD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14114" y="259202"/>
            <a:ext cx="8931133" cy="493776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7795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72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0BA53-0EC0-474A-B885-E40D664D21E1}"/>
              </a:ext>
            </a:extLst>
          </p:cNvPr>
          <p:cNvSpPr>
            <a:spLocks noGrp="1"/>
          </p:cNvSpPr>
          <p:nvPr>
            <p:ph type="title"/>
          </p:nvPr>
        </p:nvSpPr>
        <p:spPr/>
        <p:txBody>
          <a:bodyPr/>
          <a:lstStyle/>
          <a:p>
            <a:r>
              <a:rPr lang="en-US" dirty="0"/>
              <a:t>Checklist: </a:t>
            </a:r>
          </a:p>
        </p:txBody>
      </p:sp>
      <p:sp>
        <p:nvSpPr>
          <p:cNvPr id="3" name="Content Placeholder 2">
            <a:extLst>
              <a:ext uri="{FF2B5EF4-FFF2-40B4-BE49-F238E27FC236}">
                <a16:creationId xmlns:a16="http://schemas.microsoft.com/office/drawing/2014/main" id="{12785A76-AB48-475C-94FC-BD86A4F7B732}"/>
              </a:ext>
            </a:extLst>
          </p:cNvPr>
          <p:cNvSpPr>
            <a:spLocks noGrp="1"/>
          </p:cNvSpPr>
          <p:nvPr>
            <p:ph idx="1"/>
          </p:nvPr>
        </p:nvSpPr>
        <p:spPr>
          <a:xfrm>
            <a:off x="1451579" y="2015732"/>
            <a:ext cx="9603275" cy="3888679"/>
          </a:xfrm>
        </p:spPr>
        <p:txBody>
          <a:bodyPr>
            <a:normAutofit lnSpcReduction="10000"/>
          </a:bodyPr>
          <a:lstStyle/>
          <a:p>
            <a:r>
              <a:rPr lang="en-US" dirty="0"/>
              <a:t>State your theme immediately</a:t>
            </a:r>
          </a:p>
          <a:p>
            <a:r>
              <a:rPr lang="en-US" dirty="0"/>
              <a:t>Tell YOUR client’s story and frame the facts</a:t>
            </a:r>
          </a:p>
          <a:p>
            <a:r>
              <a:rPr lang="en-US" dirty="0"/>
              <a:t>Be yourself</a:t>
            </a:r>
          </a:p>
          <a:p>
            <a:r>
              <a:rPr lang="en-US" dirty="0"/>
              <a:t>Don’t overpromise</a:t>
            </a:r>
          </a:p>
          <a:p>
            <a:r>
              <a:rPr lang="en-US" dirty="0"/>
              <a:t>DO NOT READ YOUR OPENING</a:t>
            </a:r>
          </a:p>
          <a:p>
            <a:r>
              <a:rPr lang="en-US" dirty="0"/>
              <a:t>Use the space</a:t>
            </a:r>
          </a:p>
          <a:p>
            <a:r>
              <a:rPr lang="en-US" dirty="0"/>
              <a:t>Speak in plain language</a:t>
            </a:r>
          </a:p>
          <a:p>
            <a:r>
              <a:rPr lang="en-US" dirty="0"/>
              <a:t>Know your audience</a:t>
            </a:r>
          </a:p>
          <a:p>
            <a:endParaRPr lang="en-US" dirty="0"/>
          </a:p>
        </p:txBody>
      </p:sp>
    </p:spTree>
    <p:extLst>
      <p:ext uri="{BB962C8B-B14F-4D97-AF65-F5344CB8AC3E}">
        <p14:creationId xmlns:p14="http://schemas.microsoft.com/office/powerpoint/2010/main" val="66116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F8454B2E-D2DB-42C2-A224-BCEC47B86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8B61146-1CF0-40E1-B66E-C22BD9207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AC7B2AE5-7308-4ACB-B808-828C8C3D7F96}"/>
              </a:ext>
            </a:extLst>
          </p:cNvPr>
          <p:cNvSpPr>
            <a:spLocks noGrp="1"/>
          </p:cNvSpPr>
          <p:nvPr>
            <p:ph type="ctrTitle"/>
          </p:nvPr>
        </p:nvSpPr>
        <p:spPr>
          <a:xfrm>
            <a:off x="1762816" y="504431"/>
            <a:ext cx="9089864" cy="2841209"/>
          </a:xfrm>
          <a:ln w="215900" cap="sq" cmpd="thickThin">
            <a:solidFill>
              <a:schemeClr val="tx1">
                <a:lumMod val="95000"/>
                <a:lumOff val="5000"/>
              </a:schemeClr>
            </a:solidFill>
            <a:bevel/>
          </a:ln>
        </p:spPr>
        <p:txBody>
          <a:bodyPr>
            <a:normAutofit/>
          </a:bodyPr>
          <a:lstStyle/>
          <a:p>
            <a:pPr algn="ctr"/>
            <a:r>
              <a:rPr lang="en-US" dirty="0">
                <a:solidFill>
                  <a:srgbClr val="0070C0"/>
                </a:solidFill>
              </a:rPr>
              <a:t>IT’S THE FRAME THAT MATTERS – TIPS FOR A GREAT OPENING </a:t>
            </a:r>
          </a:p>
        </p:txBody>
      </p:sp>
      <p:sp>
        <p:nvSpPr>
          <p:cNvPr id="3" name="Subtitle 2">
            <a:extLst>
              <a:ext uri="{FF2B5EF4-FFF2-40B4-BE49-F238E27FC236}">
                <a16:creationId xmlns:a16="http://schemas.microsoft.com/office/drawing/2014/main" id="{CDA9B928-52FF-4801-8FA6-8C73E95DD1A3}"/>
              </a:ext>
            </a:extLst>
          </p:cNvPr>
          <p:cNvSpPr>
            <a:spLocks noGrp="1"/>
          </p:cNvSpPr>
          <p:nvPr>
            <p:ph type="subTitle" idx="1"/>
          </p:nvPr>
        </p:nvSpPr>
        <p:spPr>
          <a:xfrm>
            <a:off x="1608626" y="3480973"/>
            <a:ext cx="9089864" cy="977621"/>
          </a:xfrm>
        </p:spPr>
        <p:txBody>
          <a:bodyPr>
            <a:normAutofit fontScale="70000" lnSpcReduction="20000"/>
          </a:bodyPr>
          <a:lstStyle/>
          <a:p>
            <a:pPr lvl="0" algn="ctr" eaLnBrk="0" fontAlgn="base" hangingPunct="0">
              <a:lnSpc>
                <a:spcPct val="100000"/>
              </a:lnSpc>
              <a:spcBef>
                <a:spcPct val="0"/>
              </a:spcBef>
              <a:spcAft>
                <a:spcPct val="0"/>
              </a:spcAft>
              <a:buClrTx/>
              <a:buSzTx/>
            </a:pPr>
            <a:r>
              <a:rPr lang="fr-FR" altLang="en-US" cap="none" dirty="0">
                <a:solidFill>
                  <a:srgbClr val="0070C0"/>
                </a:solidFill>
                <a:latin typeface="Calibri" panose="020F050202020403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Jennifer Greene,</a:t>
            </a:r>
            <a:r>
              <a:rPr lang="fr-FR" altLang="en-US" cap="none"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 </a:t>
            </a:r>
            <a:r>
              <a:rPr lang="fr-FR" altLang="en-US" cap="none" dirty="0">
                <a:solidFill>
                  <a:srgbClr val="2581BC"/>
                </a:solidFill>
                <a:latin typeface="Calibri" panose="020F0502020204030204" pitchFamily="34" charset="0"/>
                <a:ea typeface="Times New Roman" panose="02020603050405020304" pitchFamily="18" charset="0"/>
                <a:cs typeface="Times New Roman" panose="02020603050405020304" pitchFamily="18" charset="0"/>
              </a:rPr>
              <a:t>ESQ</a:t>
            </a:r>
            <a:endParaRPr lang="en-US" altLang="en-US" cap="none" dirty="0"/>
          </a:p>
          <a:p>
            <a:pPr lvl="0" algn="ctr" eaLnBrk="0" fontAlgn="base" hangingPunct="0">
              <a:lnSpc>
                <a:spcPct val="100000"/>
              </a:lnSpc>
              <a:spcBef>
                <a:spcPct val="0"/>
              </a:spcBef>
              <a:spcAft>
                <a:spcPct val="0"/>
              </a:spcAft>
              <a:buClrTx/>
              <a:buSzTx/>
            </a:pPr>
            <a:r>
              <a:rPr lang="fr-FR" altLang="en-US" b="1" cap="none" dirty="0">
                <a:solidFill>
                  <a:srgbClr val="2581BC"/>
                </a:solidFill>
                <a:latin typeface="Calibri" panose="020F0502020204030204" pitchFamily="34" charset="0"/>
                <a:ea typeface="Times New Roman" panose="02020603050405020304" pitchFamily="18" charset="0"/>
                <a:cs typeface="Times New Roman" panose="02020603050405020304" pitchFamily="18" charset="0"/>
              </a:rPr>
              <a:t>T:</a:t>
            </a:r>
            <a:r>
              <a:rPr lang="fr-FR" altLang="en-US" b="1" cap="none" dirty="0">
                <a:solidFill>
                  <a:srgbClr val="2A2F3B"/>
                </a:solidFill>
                <a:latin typeface="Calibri" panose="020F0502020204030204" pitchFamily="34" charset="0"/>
                <a:ea typeface="Times New Roman" panose="02020603050405020304" pitchFamily="18" charset="0"/>
                <a:cs typeface="Times New Roman" panose="02020603050405020304" pitchFamily="18" charset="0"/>
              </a:rPr>
              <a:t> 504.684.5200 </a:t>
            </a:r>
            <a:r>
              <a:rPr lang="fr-FR" altLang="en-US" b="1" cap="none" dirty="0">
                <a:solidFill>
                  <a:srgbClr val="2581BC"/>
                </a:solidFill>
                <a:latin typeface="Calibri" panose="020F0502020204030204" pitchFamily="34" charset="0"/>
                <a:ea typeface="Times New Roman" panose="02020603050405020304" pitchFamily="18" charset="0"/>
                <a:cs typeface="Times New Roman" panose="02020603050405020304" pitchFamily="18" charset="0"/>
              </a:rPr>
              <a:t>|</a:t>
            </a:r>
            <a:r>
              <a:rPr lang="fr-FR" altLang="en-US" b="1" cap="none" dirty="0">
                <a:solidFill>
                  <a:srgbClr val="2A2F3B"/>
                </a:solidFill>
                <a:latin typeface="Calibri" panose="020F0502020204030204" pitchFamily="34" charset="0"/>
                <a:ea typeface="Times New Roman" panose="02020603050405020304" pitchFamily="18" charset="0"/>
                <a:cs typeface="Times New Roman" panose="02020603050405020304" pitchFamily="18" charset="0"/>
              </a:rPr>
              <a:t> </a:t>
            </a:r>
            <a:r>
              <a:rPr lang="fr-FR" altLang="en-US" b="1" cap="none" dirty="0">
                <a:solidFill>
                  <a:srgbClr val="2581BC"/>
                </a:solidFill>
                <a:latin typeface="Calibri" panose="020F0502020204030204" pitchFamily="34" charset="0"/>
                <a:ea typeface="Times New Roman" panose="02020603050405020304" pitchFamily="18" charset="0"/>
                <a:cs typeface="Times New Roman" panose="02020603050405020304" pitchFamily="18" charset="0"/>
              </a:rPr>
              <a:t>F:</a:t>
            </a:r>
            <a:r>
              <a:rPr lang="fr-FR" altLang="en-US" b="1" cap="none" dirty="0">
                <a:solidFill>
                  <a:srgbClr val="2A2F3B"/>
                </a:solidFill>
                <a:latin typeface="Calibri" panose="020F0502020204030204" pitchFamily="34" charset="0"/>
                <a:ea typeface="Times New Roman" panose="02020603050405020304" pitchFamily="18" charset="0"/>
                <a:cs typeface="Times New Roman" panose="02020603050405020304" pitchFamily="18" charset="0"/>
              </a:rPr>
              <a:t> 504.613.6351 </a:t>
            </a:r>
            <a:endParaRPr lang="en-US" altLang="en-US" cap="none" dirty="0"/>
          </a:p>
          <a:p>
            <a:pPr lvl="0" algn="ctr" eaLnBrk="0" fontAlgn="base" hangingPunct="0">
              <a:lnSpc>
                <a:spcPct val="100000"/>
              </a:lnSpc>
              <a:spcBef>
                <a:spcPct val="0"/>
              </a:spcBef>
              <a:spcAft>
                <a:spcPct val="0"/>
              </a:spcAft>
              <a:buClrTx/>
              <a:buSzTx/>
            </a:pPr>
            <a:r>
              <a:rPr lang="en-US" altLang="en-US" b="1" cap="none" dirty="0">
                <a:solidFill>
                  <a:srgbClr val="2A2F3B"/>
                </a:solidFill>
                <a:latin typeface="Calibri" panose="020F0502020204030204" pitchFamily="34" charset="0"/>
                <a:ea typeface="Times New Roman" panose="02020603050405020304" pitchFamily="18" charset="0"/>
                <a:cs typeface="Times New Roman" panose="02020603050405020304" pitchFamily="18" charset="0"/>
              </a:rPr>
              <a:t>SCOTT, VICKNAIR, HAIR &amp; CHECKI, LLC</a:t>
            </a:r>
            <a:br>
              <a:rPr lang="en-US" altLang="en-US" b="1" cap="none" dirty="0">
                <a:solidFill>
                  <a:srgbClr val="2A2F3B"/>
                </a:solidFill>
                <a:latin typeface="Calibri" panose="020F0502020204030204" pitchFamily="34" charset="0"/>
                <a:ea typeface="Times New Roman" panose="02020603050405020304" pitchFamily="18" charset="0"/>
                <a:cs typeface="Times New Roman" panose="02020603050405020304" pitchFamily="18" charset="0"/>
              </a:rPr>
            </a:br>
            <a:r>
              <a:rPr lang="en-US" altLang="en-US" b="1" cap="none" dirty="0">
                <a:solidFill>
                  <a:srgbClr val="2A2F3B"/>
                </a:solidFill>
                <a:latin typeface="Calibri" panose="020F0502020204030204" pitchFamily="34" charset="0"/>
                <a:ea typeface="Times New Roman" panose="02020603050405020304" pitchFamily="18" charset="0"/>
                <a:cs typeface="Times New Roman" panose="02020603050405020304" pitchFamily="18" charset="0"/>
              </a:rPr>
              <a:t>909 Poydras St., Ste. 1100</a:t>
            </a:r>
            <a:r>
              <a:rPr lang="en-US" altLang="en-US" b="1" cap="none" dirty="0">
                <a:solidFill>
                  <a:srgbClr val="2581BC"/>
                </a:solidFill>
                <a:latin typeface="Calibri" panose="020F0502020204030204" pitchFamily="34" charset="0"/>
                <a:ea typeface="Times New Roman" panose="02020603050405020304" pitchFamily="18" charset="0"/>
                <a:cs typeface="Times New Roman" panose="02020603050405020304" pitchFamily="18" charset="0"/>
              </a:rPr>
              <a:t>|</a:t>
            </a:r>
            <a:r>
              <a:rPr lang="en-US" altLang="en-US" b="1" cap="none" dirty="0">
                <a:solidFill>
                  <a:srgbClr val="2A2F3B"/>
                </a:solidFill>
                <a:latin typeface="Calibri" panose="020F0502020204030204" pitchFamily="34" charset="0"/>
                <a:ea typeface="Times New Roman" panose="02020603050405020304" pitchFamily="18" charset="0"/>
                <a:cs typeface="Times New Roman" panose="02020603050405020304" pitchFamily="18" charset="0"/>
              </a:rPr>
              <a:t>New Orleans, Louisiana 70112</a:t>
            </a:r>
            <a:endParaRPr lang="en-US" altLang="en-US" cap="none" dirty="0"/>
          </a:p>
          <a:p>
            <a:pPr lvl="0" algn="ctr" eaLnBrk="0" fontAlgn="base" hangingPunct="0">
              <a:lnSpc>
                <a:spcPct val="100000"/>
              </a:lnSpc>
              <a:spcBef>
                <a:spcPct val="0"/>
              </a:spcBef>
              <a:spcAft>
                <a:spcPct val="0"/>
              </a:spcAft>
              <a:buClrTx/>
              <a:buSzTx/>
            </a:pPr>
            <a:r>
              <a:rPr lang="en-US" altLang="en-US" b="1" cap="none" dirty="0">
                <a:solidFill>
                  <a:srgbClr val="0070C0"/>
                </a:solidFill>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greene@svhclaw.com</a:t>
            </a:r>
            <a:r>
              <a:rPr lang="en-US" altLang="en-US" b="1" cap="none"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 </a:t>
            </a:r>
            <a:r>
              <a:rPr lang="en-US" altLang="en-US" b="1" cap="none" dirty="0">
                <a:solidFill>
                  <a:srgbClr val="2581BC"/>
                </a:solidFill>
                <a:latin typeface="Calibri" panose="020F0502020204030204" pitchFamily="34" charset="0"/>
                <a:ea typeface="Times New Roman" panose="02020603050405020304" pitchFamily="18" charset="0"/>
                <a:cs typeface="Times New Roman" panose="02020603050405020304" pitchFamily="18" charset="0"/>
              </a:rPr>
              <a:t>|</a:t>
            </a:r>
            <a:r>
              <a:rPr lang="en-US" altLang="en-US" b="1" cap="none" dirty="0">
                <a:solidFill>
                  <a:srgbClr val="2A2F3B"/>
                </a:solidFill>
                <a:latin typeface="Calibri" panose="020F0502020204030204" pitchFamily="34" charset="0"/>
                <a:ea typeface="Times New Roman" panose="02020603050405020304" pitchFamily="18" charset="0"/>
                <a:cs typeface="Times New Roman" panose="02020603050405020304" pitchFamily="18" charset="0"/>
              </a:rPr>
              <a:t> </a:t>
            </a:r>
            <a:r>
              <a:rPr lang="en-US" altLang="en-US" b="1" cap="none" dirty="0">
                <a:solidFill>
                  <a:srgbClr val="0070C0"/>
                </a:solidFill>
                <a:latin typeface="Calibri" panose="020F050202020403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svhclaw.com</a:t>
            </a:r>
            <a:endParaRPr lang="en-US" altLang="en-US" cap="none" dirty="0">
              <a:solidFill>
                <a:srgbClr val="0070C0"/>
              </a:solidFill>
            </a:endParaRPr>
          </a:p>
          <a:p>
            <a:endParaRPr lang="en-US" dirty="0"/>
          </a:p>
        </p:txBody>
      </p:sp>
      <p:cxnSp>
        <p:nvCxnSpPr>
          <p:cNvPr id="50" name="Straight Connector 49">
            <a:extLst>
              <a:ext uri="{FF2B5EF4-FFF2-40B4-BE49-F238E27FC236}">
                <a16:creationId xmlns:a16="http://schemas.microsoft.com/office/drawing/2014/main" id="{7AE5065C-30A9-480A-9E93-74CC149029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76728" y="4735528"/>
            <a:ext cx="864301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2" name="Picture 51">
            <a:extLst>
              <a:ext uri="{FF2B5EF4-FFF2-40B4-BE49-F238E27FC236}">
                <a16:creationId xmlns:a16="http://schemas.microsoft.com/office/drawing/2014/main" id="{2F948680-1810-4961-805C-D0C28E7E93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13" name="Rectangle 9">
            <a:extLst>
              <a:ext uri="{FF2B5EF4-FFF2-40B4-BE49-F238E27FC236}">
                <a16:creationId xmlns:a16="http://schemas.microsoft.com/office/drawing/2014/main" id="{1F7CCE73-CA2C-4864-8484-C1D39196DB9F}"/>
              </a:ext>
            </a:extLst>
          </p:cNvPr>
          <p:cNvSpPr>
            <a:spLocks noChangeArrowheads="1"/>
          </p:cNvSpPr>
          <p:nvPr/>
        </p:nvSpPr>
        <p:spPr bwMode="auto">
          <a:xfrm>
            <a:off x="-1545248" y="1633885"/>
            <a:ext cx="630774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024802192"/>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337</TotalTime>
  <Words>189</Words>
  <Application>Microsoft Office PowerPoint</Application>
  <PresentationFormat>Widescreen</PresentationFormat>
  <Paragraphs>38</Paragraphs>
  <Slides>9</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Gill Sans MT</vt:lpstr>
      <vt:lpstr>Times New Roman</vt:lpstr>
      <vt:lpstr>Gallery</vt:lpstr>
      <vt:lpstr>IT’S THE FRAME THAT MATTERS – TIPS FOR A GREAT OPENING </vt:lpstr>
      <vt:lpstr>You can have the greatest close in the world, but if you haven’t won the case by the time that you get to the close, it’s too late. The opening statement is where you win the trial. -Gerry Spence  </vt:lpstr>
      <vt:lpstr>THE BASICS OF OPENINGS</vt:lpstr>
      <vt:lpstr>HOW TO FRAME FACTS IN OPENING:</vt:lpstr>
      <vt:lpstr>Think about your opening:</vt:lpstr>
      <vt:lpstr>MUST KNOW:</vt:lpstr>
      <vt:lpstr>PowerPoint Presentation</vt:lpstr>
      <vt:lpstr>Checklist: </vt:lpstr>
      <vt:lpstr>IT’S THE FRAME THAT MATTERS – TIPS FOR A GREAT OPENING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IT’S THE FRAME THAT MATTERS – TIPS TO MAKE YOUR OPENING GREAT</dc:title>
  <dc:creator>Jennifer Greene</dc:creator>
  <cp:lastModifiedBy>Jennifer Greene</cp:lastModifiedBy>
  <cp:revision>18</cp:revision>
  <dcterms:created xsi:type="dcterms:W3CDTF">2018-10-27T19:45:42Z</dcterms:created>
  <dcterms:modified xsi:type="dcterms:W3CDTF">2018-10-28T19:33:11Z</dcterms:modified>
</cp:coreProperties>
</file>