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2"/>
  </p:sldMasterIdLst>
  <p:notesMasterIdLst>
    <p:notesMasterId r:id="rId23"/>
  </p:notesMasterIdLst>
  <p:sldIdLst>
    <p:sldId id="256" r:id="rId3"/>
    <p:sldId id="297" r:id="rId4"/>
    <p:sldId id="307" r:id="rId5"/>
    <p:sldId id="308" r:id="rId6"/>
    <p:sldId id="306" r:id="rId7"/>
    <p:sldId id="313" r:id="rId8"/>
    <p:sldId id="301" r:id="rId9"/>
    <p:sldId id="303" r:id="rId10"/>
    <p:sldId id="304" r:id="rId11"/>
    <p:sldId id="305" r:id="rId12"/>
    <p:sldId id="298" r:id="rId13"/>
    <p:sldId id="294" r:id="rId14"/>
    <p:sldId id="302" r:id="rId15"/>
    <p:sldId id="299" r:id="rId16"/>
    <p:sldId id="309" r:id="rId17"/>
    <p:sldId id="310" r:id="rId18"/>
    <p:sldId id="265" r:id="rId19"/>
    <p:sldId id="311" r:id="rId20"/>
    <p:sldId id="312"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62003" autoAdjust="0"/>
  </p:normalViewPr>
  <p:slideViewPr>
    <p:cSldViewPr showGuides="1">
      <p:cViewPr varScale="1">
        <p:scale>
          <a:sx n="116" d="100"/>
          <a:sy n="116" d="100"/>
        </p:scale>
        <p:origin x="77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6A41CE-EF99-48B1-B824-7A5C4F59CA79}" type="datetimeFigureOut">
              <a:rPr lang="en-US" smtClean="0"/>
              <a:t>10/19/2018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4F2CEA-6EA2-4CFF-BC63-2BB57C9B8665}" type="slidenum">
              <a:rPr lang="en-US" smtClean="0"/>
              <a:t>‹#›</a:t>
            </a:fld>
            <a:endParaRPr lang="en-US"/>
          </a:p>
        </p:txBody>
      </p:sp>
    </p:spTree>
    <p:extLst>
      <p:ext uri="{BB962C8B-B14F-4D97-AF65-F5344CB8AC3E}">
        <p14:creationId xmlns:p14="http://schemas.microsoft.com/office/powerpoint/2010/main" val="2731949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dirty="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668818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B4F2CEA-6EA2-4CFF-BC63-2BB57C9B8665}" type="slidenum">
              <a:rPr lang="en-US" smtClean="0"/>
              <a:t>18</a:t>
            </a:fld>
            <a:endParaRPr lang="en-US"/>
          </a:p>
        </p:txBody>
      </p:sp>
    </p:spTree>
    <p:extLst>
      <p:ext uri="{BB962C8B-B14F-4D97-AF65-F5344CB8AC3E}">
        <p14:creationId xmlns:p14="http://schemas.microsoft.com/office/powerpoint/2010/main" val="247235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B4F2CEA-6EA2-4CFF-BC63-2BB57C9B8665}" type="slidenum">
              <a:rPr lang="en-US" smtClean="0"/>
              <a:t>19</a:t>
            </a:fld>
            <a:endParaRPr lang="en-US"/>
          </a:p>
        </p:txBody>
      </p:sp>
    </p:spTree>
    <p:extLst>
      <p:ext uri="{BB962C8B-B14F-4D97-AF65-F5344CB8AC3E}">
        <p14:creationId xmlns:p14="http://schemas.microsoft.com/office/powerpoint/2010/main" val="4050158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4F2CEA-6EA2-4CFF-BC63-2BB57C9B8665}" type="slidenum">
              <a:rPr lang="en-US" smtClean="0"/>
              <a:t>20</a:t>
            </a:fld>
            <a:endParaRPr lang="en-US"/>
          </a:p>
        </p:txBody>
      </p:sp>
    </p:spTree>
    <p:extLst>
      <p:ext uri="{BB962C8B-B14F-4D97-AF65-F5344CB8AC3E}">
        <p14:creationId xmlns:p14="http://schemas.microsoft.com/office/powerpoint/2010/main" val="735602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Attorneys are still practicing</a:t>
            </a:r>
            <a:r>
              <a:rPr lang="en-US" baseline="0" dirty="0"/>
              <a:t> asbestos litigation? Why? Where?</a:t>
            </a:r>
          </a:p>
          <a:p>
            <a:endParaRPr lang="en-US" baseline="0" dirty="0"/>
          </a:p>
          <a:p>
            <a:r>
              <a:rPr lang="en-US" sz="1200" kern="1200" dirty="0">
                <a:solidFill>
                  <a:schemeClr val="tx1"/>
                </a:solidFill>
                <a:effectLst/>
                <a:latin typeface="+mn-lt"/>
                <a:ea typeface="+mn-ea"/>
                <a:cs typeface="+mn-cs"/>
              </a:rPr>
              <a:t> Nationwide #’s:</a:t>
            </a:r>
          </a:p>
          <a:p>
            <a:r>
              <a:rPr lang="en-US" sz="1200" kern="1200" dirty="0">
                <a:solidFill>
                  <a:schemeClr val="tx1"/>
                </a:solidFill>
                <a:effectLst/>
                <a:latin typeface="+mn-lt"/>
                <a:ea typeface="+mn-ea"/>
                <a:cs typeface="+mn-cs"/>
              </a:rPr>
              <a:t>For the first time, our data show a downward trend in both the total number of asbestos lawsuit filings, as well as a decrease in filings for every major disease type. While the 2017 filings received through January 2018 show a 17% decrease from the</a:t>
            </a:r>
          </a:p>
          <a:p>
            <a:r>
              <a:rPr lang="en-US" sz="1200" kern="1200" dirty="0">
                <a:solidFill>
                  <a:schemeClr val="tx1"/>
                </a:solidFill>
                <a:effectLst/>
                <a:latin typeface="+mn-lt"/>
                <a:ea typeface="+mn-ea"/>
                <a:cs typeface="+mn-cs"/>
              </a:rPr>
              <a:t>2015 total, the decrease appears to have slowed somewhat. Filings in 2016 were down 10% from 2015; at this point, the</a:t>
            </a:r>
          </a:p>
          <a:p>
            <a:r>
              <a:rPr lang="en-US" sz="1200" kern="1200" dirty="0">
                <a:solidFill>
                  <a:schemeClr val="tx1"/>
                </a:solidFill>
                <a:effectLst/>
                <a:latin typeface="+mn-lt"/>
                <a:ea typeface="+mn-ea"/>
                <a:cs typeface="+mn-cs"/>
              </a:rPr>
              <a:t>2017 total is down less than 8% from last year, and we anticipate getting more 2017 filings as we get further into 2018, which</a:t>
            </a:r>
          </a:p>
          <a:p>
            <a:r>
              <a:rPr lang="en-US" sz="1200" kern="1200" dirty="0">
                <a:solidFill>
                  <a:schemeClr val="tx1"/>
                </a:solidFill>
                <a:effectLst/>
                <a:latin typeface="+mn-lt"/>
                <a:ea typeface="+mn-ea"/>
                <a:cs typeface="+mn-cs"/>
              </a:rPr>
              <a:t>will lessen this decrease.</a:t>
            </a:r>
          </a:p>
          <a:p>
            <a:endParaRPr lang="en-US" dirty="0"/>
          </a:p>
        </p:txBody>
      </p:sp>
      <p:sp>
        <p:nvSpPr>
          <p:cNvPr id="4" name="Slide Number Placeholder 3"/>
          <p:cNvSpPr>
            <a:spLocks noGrp="1"/>
          </p:cNvSpPr>
          <p:nvPr>
            <p:ph type="sldNum" sz="quarter" idx="10"/>
          </p:nvPr>
        </p:nvSpPr>
        <p:spPr/>
        <p:txBody>
          <a:bodyPr/>
          <a:lstStyle/>
          <a:p>
            <a:fld id="{0B4F2CEA-6EA2-4CFF-BC63-2BB57C9B8665}" type="slidenum">
              <a:rPr lang="en-US" smtClean="0"/>
              <a:t>7</a:t>
            </a:fld>
            <a:endParaRPr lang="en-US"/>
          </a:p>
        </p:txBody>
      </p:sp>
    </p:spTree>
    <p:extLst>
      <p:ext uri="{BB962C8B-B14F-4D97-AF65-F5344CB8AC3E}">
        <p14:creationId xmlns:p14="http://schemas.microsoft.com/office/powerpoint/2010/main" val="515408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top 10 jurisdictions for mesothelioma filings, and the concentration of lawsuits within these jurisdictions, have stayed consistent over the past three years. Whereas 73% of all 2017 asbestos claims are concentrated in the top 10 jurisdictions overall, the concentration increases to 77% when looking at the top 10 mesothelioma jurisdictions in 2017. Madison County, Ill., continues to be the epicenter for the vast majority of mesothelioma claims, with eight times as many claims</a:t>
            </a:r>
          </a:p>
          <a:p>
            <a:r>
              <a:rPr lang="en-US" sz="1200" kern="1200" dirty="0">
                <a:solidFill>
                  <a:schemeClr val="tx1"/>
                </a:solidFill>
                <a:effectLst/>
                <a:latin typeface="+mn-lt"/>
                <a:ea typeface="+mn-ea"/>
                <a:cs typeface="+mn-cs"/>
              </a:rPr>
              <a:t>as Philadelphia, Pa., the second most popular jurisdiction. Total mesothelioma claims are down 5% this year, and some</a:t>
            </a:r>
          </a:p>
          <a:p>
            <a:r>
              <a:rPr lang="en-US" sz="1200" kern="1200" dirty="0">
                <a:solidFill>
                  <a:schemeClr val="tx1"/>
                </a:solidFill>
                <a:effectLst/>
                <a:latin typeface="+mn-lt"/>
                <a:ea typeface="+mn-ea"/>
                <a:cs typeface="+mn-cs"/>
              </a:rPr>
              <a:t>of the main filers saw significant decreases. Most dramatic is St. Louis, Mo., where mesothelioma filings dropped from</a:t>
            </a:r>
          </a:p>
          <a:p>
            <a:r>
              <a:rPr lang="en-US" sz="1200" kern="1200" dirty="0">
                <a:solidFill>
                  <a:schemeClr val="tx1"/>
                </a:solidFill>
                <a:effectLst/>
                <a:latin typeface="+mn-lt"/>
                <a:ea typeface="+mn-ea"/>
                <a:cs typeface="+mn-cs"/>
              </a:rPr>
              <a:t>121 to 62 (49% decrease). In contrast, jurisdictions like Philadelphia and Middlesex, N.J., had increases in mesothelioma</a:t>
            </a:r>
          </a:p>
          <a:p>
            <a:r>
              <a:rPr lang="en-US" sz="1200" kern="1200" dirty="0">
                <a:solidFill>
                  <a:schemeClr val="tx1"/>
                </a:solidFill>
                <a:effectLst/>
                <a:latin typeface="+mn-lt"/>
                <a:ea typeface="+mn-ea"/>
                <a:cs typeface="+mn-cs"/>
              </a:rPr>
              <a:t>filings of 32% and 26%, respectively.</a:t>
            </a:r>
          </a:p>
          <a:p>
            <a:endParaRPr lang="en-US" dirty="0"/>
          </a:p>
        </p:txBody>
      </p:sp>
      <p:sp>
        <p:nvSpPr>
          <p:cNvPr id="4" name="Slide Number Placeholder 3"/>
          <p:cNvSpPr>
            <a:spLocks noGrp="1"/>
          </p:cNvSpPr>
          <p:nvPr>
            <p:ph type="sldNum" sz="quarter" idx="10"/>
          </p:nvPr>
        </p:nvSpPr>
        <p:spPr/>
        <p:txBody>
          <a:bodyPr/>
          <a:lstStyle/>
          <a:p>
            <a:fld id="{0B4F2CEA-6EA2-4CFF-BC63-2BB57C9B8665}" type="slidenum">
              <a:rPr lang="en-US" smtClean="0"/>
              <a:t>8</a:t>
            </a:fld>
            <a:endParaRPr lang="en-US"/>
          </a:p>
        </p:txBody>
      </p:sp>
    </p:spTree>
    <p:extLst>
      <p:ext uri="{BB962C8B-B14F-4D97-AF65-F5344CB8AC3E}">
        <p14:creationId xmlns:p14="http://schemas.microsoft.com/office/powerpoint/2010/main" val="766252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Have any of you tried a mesothelioma case in Maury County, Tennessee? 2.1 million against </a:t>
            </a:r>
            <a:r>
              <a:rPr lang="en-US" sz="1200" kern="1200" dirty="0" err="1">
                <a:solidFill>
                  <a:schemeClr val="tx1"/>
                </a:solidFill>
                <a:effectLst/>
                <a:latin typeface="+mn-lt"/>
                <a:ea typeface="+mn-ea"/>
                <a:cs typeface="+mn-cs"/>
              </a:rPr>
              <a:t>Ameron</a:t>
            </a:r>
            <a:r>
              <a:rPr lang="en-US" sz="1200" kern="1200" dirty="0">
                <a:solidFill>
                  <a:schemeClr val="tx1"/>
                </a:solidFill>
                <a:effectLst/>
                <a:latin typeface="+mn-lt"/>
                <a:ea typeface="+mn-ea"/>
                <a:cs typeface="+mn-cs"/>
              </a:rPr>
              <a:t> yesterday afternoon with a 13% share for the family of James Davis, who passed away earlier this year. Maury County went 68% for Donald Trump in 2016. It turns out they still think product manufacturers causing mesothelioma is bad.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Please join me in congratulating Jim Long for a $7 million verdict in Buffalo, NY today against Jenkins Valves.   He tried the case with Bill Papain from our office and our paralegal Terri </a:t>
            </a:r>
            <a:r>
              <a:rPr lang="en-US" sz="1200" kern="1200" dirty="0" err="1">
                <a:solidFill>
                  <a:schemeClr val="tx1"/>
                </a:solidFill>
                <a:effectLst/>
                <a:latin typeface="+mn-lt"/>
                <a:ea typeface="+mn-ea"/>
                <a:cs typeface="+mn-cs"/>
              </a:rPr>
              <a:t>Carini</a:t>
            </a:r>
            <a:r>
              <a:rPr lang="en-US" sz="1200" kern="1200" dirty="0">
                <a:solidFill>
                  <a:schemeClr val="tx1"/>
                </a:solidFill>
                <a:effectLst/>
                <a:latin typeface="+mn-lt"/>
                <a:ea typeface="+mn-ea"/>
                <a:cs typeface="+mn-cs"/>
              </a:rPr>
              <a:t>. The plaintiff, Mr. Stock, is 60 years old.  He worked with packing and gaskets on Jenkins Valves from 1979 until the mid-1980s.   Jim tried a great case with some difficult state of the art and causation issues.   It’s one of the largest verdicts in Upstate New York and was a great team effort!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 $8.45M</a:t>
            </a:r>
            <a:r>
              <a:rPr lang="en-US" sz="1200" kern="1200" baseline="0" dirty="0">
                <a:solidFill>
                  <a:schemeClr val="tx1"/>
                </a:solidFill>
                <a:effectLst/>
                <a:latin typeface="+mn-lt"/>
                <a:ea typeface="+mn-ea"/>
                <a:cs typeface="+mn-cs"/>
              </a:rPr>
              <a:t> verdict -60% on WM.</a:t>
            </a:r>
            <a:r>
              <a:rPr lang="en-US" sz="1200" kern="1200" dirty="0">
                <a:solidFill>
                  <a:schemeClr val="tx1"/>
                </a:solidFill>
                <a:effectLst/>
                <a:latin typeface="+mn-lt"/>
                <a:ea typeface="+mn-ea"/>
                <a:cs typeface="+mn-cs"/>
              </a:rPr>
              <a:t> Gary Paul and Erin Wood hit Weil-McLain yesterday in Los Angeles for an 8.45 million dollar verdict and a 60% share for the Swanson family in a mesothelioma death case tried under Michigan law. They needed to get a gross negligence finding to break the 750K damages cap under Michigan law, and they did.  Almost three years ago, Gary was set to try this case and Weill-McLain took a writ on the Michigan law issue. Mr. Swanson died while the issue was on appeal. Justice was long in coming, but it arrived yesterday. Congratulations Gary and Erin. Oh yeah, W-M was represented by Ed </a:t>
            </a:r>
            <a:r>
              <a:rPr lang="en-US" sz="1200" kern="1200" dirty="0" err="1">
                <a:solidFill>
                  <a:schemeClr val="tx1"/>
                </a:solidFill>
                <a:effectLst/>
                <a:latin typeface="+mn-lt"/>
                <a:ea typeface="+mn-ea"/>
                <a:cs typeface="+mn-cs"/>
              </a:rPr>
              <a:t>McCambridge</a:t>
            </a:r>
            <a:r>
              <a:rPr lang="en-US" sz="1200" kern="1200" dirty="0">
                <a:solidFill>
                  <a:schemeClr val="tx1"/>
                </a:solidFill>
                <a:effectLst/>
                <a:latin typeface="+mn-lt"/>
                <a:ea typeface="+mn-ea"/>
                <a:cs typeface="+mn-cs"/>
              </a:rPr>
              <a:t> and David Glaspy, who were both involved in the </a:t>
            </a:r>
            <a:r>
              <a:rPr lang="en-US" sz="1200" kern="1200" dirty="0" err="1">
                <a:solidFill>
                  <a:schemeClr val="tx1"/>
                </a:solidFill>
                <a:effectLst/>
                <a:latin typeface="+mn-lt"/>
                <a:ea typeface="+mn-ea"/>
                <a:cs typeface="+mn-cs"/>
              </a:rPr>
              <a:t>Garlock</a:t>
            </a:r>
            <a:r>
              <a:rPr lang="en-US" sz="1200" kern="1200" dirty="0">
                <a:solidFill>
                  <a:schemeClr val="tx1"/>
                </a:solidFill>
                <a:effectLst/>
                <a:latin typeface="+mn-lt"/>
                <a:ea typeface="+mn-ea"/>
                <a:cs typeface="+mn-cs"/>
              </a:rPr>
              <a:t> RICO cases, not that I’m keeping score...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Big Shout Out to Dan Kraft, Lauren </a:t>
            </a:r>
            <a:r>
              <a:rPr lang="en-US" sz="1200" kern="1200" dirty="0" err="1">
                <a:solidFill>
                  <a:schemeClr val="tx1"/>
                </a:solidFill>
                <a:effectLst/>
                <a:latin typeface="+mn-lt"/>
                <a:ea typeface="+mn-ea"/>
                <a:cs typeface="+mn-cs"/>
              </a:rPr>
              <a:t>Hutwelker</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Ipek</a:t>
            </a:r>
            <a:r>
              <a:rPr lang="en-US" sz="1200" kern="1200" dirty="0">
                <a:solidFill>
                  <a:schemeClr val="tx1"/>
                </a:solidFill>
                <a:effectLst/>
                <a:latin typeface="+mn-lt"/>
                <a:ea typeface="+mn-ea"/>
                <a:cs typeface="+mn-cs"/>
              </a:rPr>
              <a:t> Medford on their verdict against Ford today in Wilmington, DE.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After a month long trial, the jury found in our client’s favor, determined Ford negligent, its products defective and their conduct willful, wanton, malicious and reckless.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jury awarded $40,625,000 in compensatory damages for our 71 year old career automotive mechanic client who died in 2014 of pleural </a:t>
            </a:r>
            <a:r>
              <a:rPr lang="en-US" sz="1200" kern="1200" dirty="0" err="1">
                <a:solidFill>
                  <a:schemeClr val="tx1"/>
                </a:solidFill>
                <a:effectLst/>
                <a:latin typeface="+mn-lt"/>
                <a:ea typeface="+mn-ea"/>
                <a:cs typeface="+mn-cs"/>
              </a:rPr>
              <a:t>mesothelioma.The</a:t>
            </a:r>
            <a:r>
              <a:rPr lang="en-US" sz="1200" kern="1200" dirty="0">
                <a:solidFill>
                  <a:schemeClr val="tx1"/>
                </a:solidFill>
                <a:effectLst/>
                <a:latin typeface="+mn-lt"/>
                <a:ea typeface="+mn-ea"/>
                <a:cs typeface="+mn-cs"/>
              </a:rPr>
              <a:t> jury also awarded $1 million in punitive damages.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called Barry </a:t>
            </a:r>
            <a:r>
              <a:rPr lang="en-US" sz="1200" kern="1200" dirty="0" err="1">
                <a:solidFill>
                  <a:schemeClr val="tx1"/>
                </a:solidFill>
                <a:effectLst/>
                <a:latin typeface="+mn-lt"/>
                <a:ea typeface="+mn-ea"/>
                <a:cs typeface="+mn-cs"/>
              </a:rPr>
              <a:t>Castleman</a:t>
            </a:r>
            <a:r>
              <a:rPr lang="en-US" sz="1200" kern="1200" dirty="0">
                <a:solidFill>
                  <a:schemeClr val="tx1"/>
                </a:solidFill>
                <a:effectLst/>
                <a:latin typeface="+mn-lt"/>
                <a:ea typeface="+mn-ea"/>
                <a:cs typeface="+mn-cs"/>
              </a:rPr>
              <a:t> and Mark Ginsburg.  We played 3 days of Jerry Kristal eviscerating Matt </a:t>
            </a:r>
            <a:r>
              <a:rPr lang="en-US" sz="1200" kern="1200" dirty="0" err="1">
                <a:solidFill>
                  <a:schemeClr val="tx1"/>
                </a:solidFill>
                <a:effectLst/>
                <a:latin typeface="+mn-lt"/>
                <a:ea typeface="+mn-ea"/>
                <a:cs typeface="+mn-cs"/>
              </a:rPr>
              <a:t>Fyie</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Defense called Beasley, Gibb and </a:t>
            </a:r>
            <a:r>
              <a:rPr lang="en-US" sz="1200" kern="1200" dirty="0" err="1">
                <a:solidFill>
                  <a:schemeClr val="tx1"/>
                </a:solidFill>
                <a:effectLst/>
                <a:latin typeface="+mn-lt"/>
                <a:ea typeface="+mn-ea"/>
                <a:cs typeface="+mn-cs"/>
              </a:rPr>
              <a:t>Finley.Judge</a:t>
            </a:r>
            <a:r>
              <a:rPr lang="en-US" sz="1200" kern="1200" dirty="0">
                <a:solidFill>
                  <a:schemeClr val="tx1"/>
                </a:solidFill>
                <a:effectLst/>
                <a:latin typeface="+mn-lt"/>
                <a:ea typeface="+mn-ea"/>
                <a:cs typeface="+mn-cs"/>
              </a:rPr>
              <a:t> was Ferris Wharton.  New Mexico law applied.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clients are Joanne and Gary Anderson. Joanne is 68 and used JJ on her children and while bowling. She has pleural mesothelioma.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Los Angeles County (West Covina) Jury was unanimous, 12-0, on all questions.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compensatory verdict amount is $21,752,508.16. They put 67% on JJ/JJCI since she had bystander brake/clutch exposure. The jury just added $4,000,000.00 in </a:t>
            </a:r>
            <a:r>
              <a:rPr lang="en-US" sz="1200" kern="1200" dirty="0" err="1">
                <a:solidFill>
                  <a:schemeClr val="tx1"/>
                </a:solidFill>
                <a:effectLst/>
                <a:latin typeface="+mn-lt"/>
                <a:ea typeface="+mn-ea"/>
                <a:cs typeface="+mn-cs"/>
              </a:rPr>
              <a:t>punitives</a:t>
            </a:r>
            <a:r>
              <a:rPr lang="en-US" sz="1200" kern="1200" dirty="0">
                <a:solidFill>
                  <a:schemeClr val="tx1"/>
                </a:solidFill>
                <a:effectLst/>
                <a:latin typeface="+mn-lt"/>
                <a:ea typeface="+mn-ea"/>
                <a:cs typeface="+mn-cs"/>
              </a:rPr>
              <a:t>. So the total verdict is $25,752,508.16.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Shrader</a:t>
            </a:r>
            <a:r>
              <a:rPr lang="en-US" sz="1200" kern="1200" dirty="0">
                <a:solidFill>
                  <a:schemeClr val="tx1"/>
                </a:solidFill>
                <a:effectLst/>
                <a:latin typeface="+mn-lt"/>
                <a:ea typeface="+mn-ea"/>
                <a:cs typeface="+mn-cs"/>
              </a:rPr>
              <a:t> &amp; Associates who today achieved a verdict in Alameda, CA, on behalf of 61 year old </a:t>
            </a:r>
            <a:r>
              <a:rPr lang="en-US" sz="1200" kern="1200" dirty="0" err="1">
                <a:solidFill>
                  <a:schemeClr val="tx1"/>
                </a:solidFill>
                <a:effectLst/>
                <a:latin typeface="+mn-lt"/>
                <a:ea typeface="+mn-ea"/>
                <a:cs typeface="+mn-cs"/>
              </a:rPr>
              <a:t>Keneth</a:t>
            </a:r>
            <a:r>
              <a:rPr lang="en-US" sz="1200" kern="1200" dirty="0">
                <a:solidFill>
                  <a:schemeClr val="tx1"/>
                </a:solidFill>
                <a:effectLst/>
                <a:latin typeface="+mn-lt"/>
                <a:ea typeface="+mn-ea"/>
                <a:cs typeface="+mn-cs"/>
              </a:rPr>
              <a:t> Kramer in the amount of $6,800,000 ($1.8m in </a:t>
            </a:r>
            <a:r>
              <a:rPr lang="en-US" sz="1200" kern="1200" dirty="0" err="1">
                <a:solidFill>
                  <a:schemeClr val="tx1"/>
                </a:solidFill>
                <a:effectLst/>
                <a:latin typeface="+mn-lt"/>
                <a:ea typeface="+mn-ea"/>
                <a:cs typeface="+mn-cs"/>
              </a:rPr>
              <a:t>econs</a:t>
            </a:r>
            <a:r>
              <a:rPr lang="en-US" sz="1200" kern="1200" dirty="0">
                <a:solidFill>
                  <a:schemeClr val="tx1"/>
                </a:solidFill>
                <a:effectLst/>
                <a:latin typeface="+mn-lt"/>
                <a:ea typeface="+mn-ea"/>
                <a:cs typeface="+mn-cs"/>
              </a:rPr>
              <a:t>., $5m non-economic) with 20% fault finding against </a:t>
            </a:r>
            <a:r>
              <a:rPr lang="en-US" sz="1200" kern="1200" dirty="0" err="1">
                <a:solidFill>
                  <a:schemeClr val="tx1"/>
                </a:solidFill>
                <a:effectLst/>
                <a:latin typeface="+mn-lt"/>
                <a:ea typeface="+mn-ea"/>
                <a:cs typeface="+mn-cs"/>
              </a:rPr>
              <a:t>Amcord</a:t>
            </a:r>
            <a:r>
              <a:rPr lang="en-US" sz="1200" kern="1200" dirty="0">
                <a:solidFill>
                  <a:schemeClr val="tx1"/>
                </a:solidFill>
                <a:effectLst/>
                <a:latin typeface="+mn-lt"/>
                <a:ea typeface="+mn-ea"/>
                <a:cs typeface="+mn-cs"/>
              </a:rPr>
              <a:t> Inc.  Mr. Kramer performed side jobs in the 1970s which put him in contact with Riverside gun plastic cement. He is 3 years since his mesothelioma diagnosis and we are all pulling for him.  Judge Robert McGuiness presided over the case in Dept 21, Alameda.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Good news to announce a verdict for the Mata family in Long Beach California (Judge </a:t>
            </a:r>
            <a:r>
              <a:rPr lang="en-US" sz="1200" kern="1200" dirty="0" err="1">
                <a:solidFill>
                  <a:schemeClr val="tx1"/>
                </a:solidFill>
                <a:effectLst/>
                <a:latin typeface="+mn-lt"/>
                <a:ea typeface="+mn-ea"/>
                <a:cs typeface="+mn-cs"/>
              </a:rPr>
              <a:t>Flurer</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Great trial team of Mark </a:t>
            </a:r>
            <a:r>
              <a:rPr lang="en-US" sz="1200" kern="1200" dirty="0" err="1">
                <a:solidFill>
                  <a:schemeClr val="tx1"/>
                </a:solidFill>
                <a:effectLst/>
                <a:latin typeface="+mn-lt"/>
                <a:ea typeface="+mn-ea"/>
                <a:cs typeface="+mn-cs"/>
              </a:rPr>
              <a:t>Bratt</a:t>
            </a:r>
            <a:r>
              <a:rPr lang="en-US" sz="1200" kern="1200" dirty="0">
                <a:solidFill>
                  <a:schemeClr val="tx1"/>
                </a:solidFill>
                <a:effectLst/>
                <a:latin typeface="+mn-lt"/>
                <a:ea typeface="+mn-ea"/>
                <a:cs typeface="+mn-cs"/>
              </a:rPr>
              <a:t> and Lenny Sandoval with help from many.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Final defendant was Liberty Utilities Park Water Corp. Jury awarded $2,550,000 pain and suffering to Alfred Mata, $3,000,000 loss of consortium to Leticia Mata. Park water was found 54% responsible. Jury also awarded $856,500 in economic damages and $5,000,000 in punitive damages.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(Simmons) Please join me in congratulating the trial team of Daniel </a:t>
            </a:r>
            <a:r>
              <a:rPr lang="en-US" sz="1200" kern="1200" dirty="0" err="1">
                <a:solidFill>
                  <a:schemeClr val="tx1"/>
                </a:solidFill>
                <a:effectLst/>
                <a:latin typeface="+mn-lt"/>
                <a:ea typeface="+mn-ea"/>
                <a:cs typeface="+mn-cs"/>
              </a:rPr>
              <a:t>Blouin</a:t>
            </a:r>
            <a:r>
              <a:rPr lang="en-US" sz="1200" kern="1200" dirty="0">
                <a:solidFill>
                  <a:schemeClr val="tx1"/>
                </a:solidFill>
                <a:effectLst/>
                <a:latin typeface="+mn-lt"/>
                <a:ea typeface="+mn-ea"/>
                <a:cs typeface="+mn-cs"/>
              </a:rPr>
              <a:t> and Jim Kramer in our New York office for their $60 million verdict this morning in New York City.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Dan and Jim tried the case on behalf of the </a:t>
            </a:r>
            <a:r>
              <a:rPr lang="en-US" sz="1200" kern="1200" dirty="0" err="1">
                <a:solidFill>
                  <a:schemeClr val="tx1"/>
                </a:solidFill>
                <a:effectLst/>
                <a:latin typeface="+mn-lt"/>
                <a:ea typeface="+mn-ea"/>
                <a:cs typeface="+mn-cs"/>
              </a:rPr>
              <a:t>Macaluso</a:t>
            </a:r>
            <a:r>
              <a:rPr lang="en-US" sz="1200" kern="1200" dirty="0">
                <a:solidFill>
                  <a:schemeClr val="tx1"/>
                </a:solidFill>
                <a:effectLst/>
                <a:latin typeface="+mn-lt"/>
                <a:ea typeface="+mn-ea"/>
                <a:cs typeface="+mn-cs"/>
              </a:rPr>
              <a:t> family. Pietro </a:t>
            </a:r>
            <a:r>
              <a:rPr lang="en-US" sz="1200" kern="1200" dirty="0" err="1">
                <a:solidFill>
                  <a:schemeClr val="tx1"/>
                </a:solidFill>
                <a:effectLst/>
                <a:latin typeface="+mn-lt"/>
                <a:ea typeface="+mn-ea"/>
                <a:cs typeface="+mn-cs"/>
              </a:rPr>
              <a:t>Macaluso</a:t>
            </a:r>
            <a:r>
              <a:rPr lang="en-US" sz="1200" kern="1200" dirty="0">
                <a:solidFill>
                  <a:schemeClr val="tx1"/>
                </a:solidFill>
                <a:effectLst/>
                <a:latin typeface="+mn-lt"/>
                <a:ea typeface="+mn-ea"/>
                <a:cs typeface="+mn-cs"/>
              </a:rPr>
              <a:t> died at age 56 from pleural </a:t>
            </a:r>
            <a:r>
              <a:rPr lang="en-US" sz="1200" kern="1200" dirty="0" err="1">
                <a:solidFill>
                  <a:schemeClr val="tx1"/>
                </a:solidFill>
                <a:effectLst/>
                <a:latin typeface="+mn-lt"/>
                <a:ea typeface="+mn-ea"/>
                <a:cs typeface="+mn-cs"/>
              </a:rPr>
              <a:t>meso</a:t>
            </a:r>
            <a:r>
              <a:rPr lang="en-US" sz="1200" kern="1200" dirty="0">
                <a:solidFill>
                  <a:schemeClr val="tx1"/>
                </a:solidFill>
                <a:effectLst/>
                <a:latin typeface="+mn-lt"/>
                <a:ea typeface="+mn-ea"/>
                <a:cs typeface="+mn-cs"/>
              </a:rPr>
              <a:t>, leaving behind his twin 11 year-olds, who had their own wrongful death claim.</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Pietro was exposed to boilers manufactured by AO Smith, Burnham, and Peerless, as well as other boilers and joint compound products. The jury followed Dan and Jim’s suggestions, and put 25% each on AO Smith, Burnham, and Peerless, and found all three reckless.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PALS: The extraordinary trial team of Moshe </a:t>
            </a:r>
            <a:r>
              <a:rPr lang="en-US" sz="1200" kern="1200" dirty="0" err="1">
                <a:solidFill>
                  <a:schemeClr val="tx1"/>
                </a:solidFill>
                <a:effectLst/>
                <a:latin typeface="+mn-lt"/>
                <a:ea typeface="+mn-ea"/>
                <a:cs typeface="+mn-cs"/>
              </a:rPr>
              <a:t>Maimon</a:t>
            </a:r>
            <a:r>
              <a:rPr lang="en-US" sz="1200" kern="1200" dirty="0">
                <a:solidFill>
                  <a:schemeClr val="tx1"/>
                </a:solidFill>
                <a:effectLst/>
                <a:latin typeface="+mn-lt"/>
                <a:ea typeface="+mn-ea"/>
                <a:cs typeface="+mn-cs"/>
              </a:rPr>
              <a:t> (Levy Konigsberg) and Joe Satterley and Denyse Clancy (Kazan McClain Satterley and Greenwood) won an 80 million dollar punitive damages verdict (25M on </a:t>
            </a:r>
            <a:r>
              <a:rPr lang="en-US" sz="1200" kern="1200" dirty="0" err="1">
                <a:solidFill>
                  <a:schemeClr val="tx1"/>
                </a:solidFill>
                <a:effectLst/>
                <a:latin typeface="+mn-lt"/>
                <a:ea typeface="+mn-ea"/>
                <a:cs typeface="+mn-cs"/>
              </a:rPr>
              <a:t>Imerys</a:t>
            </a:r>
            <a:r>
              <a:rPr lang="en-US" sz="1200" kern="1200" dirty="0">
                <a:solidFill>
                  <a:schemeClr val="tx1"/>
                </a:solidFill>
                <a:effectLst/>
                <a:latin typeface="+mn-lt"/>
                <a:ea typeface="+mn-ea"/>
                <a:cs typeface="+mn-cs"/>
              </a:rPr>
              <a:t> and 55M on J&amp;J Consumer </a:t>
            </a:r>
            <a:r>
              <a:rPr lang="en-US" sz="1200" kern="1200" dirty="0" err="1">
                <a:solidFill>
                  <a:schemeClr val="tx1"/>
                </a:solidFill>
                <a:effectLst/>
                <a:latin typeface="+mn-lt"/>
                <a:ea typeface="+mn-ea"/>
                <a:cs typeface="+mn-cs"/>
              </a:rPr>
              <a:t>Inc</a:t>
            </a:r>
            <a:r>
              <a:rPr lang="en-US" sz="1200" kern="1200" dirty="0">
                <a:solidFill>
                  <a:schemeClr val="tx1"/>
                </a:solidFill>
                <a:effectLst/>
                <a:latin typeface="+mn-lt"/>
                <a:ea typeface="+mn-ea"/>
                <a:cs typeface="+mn-cs"/>
              </a:rPr>
              <a:t>). This is on top of the 37 million compensatory damages verdict (70 % on JJCI and 30% on </a:t>
            </a:r>
            <a:r>
              <a:rPr lang="en-US" sz="1200" kern="1200" dirty="0" err="1">
                <a:solidFill>
                  <a:schemeClr val="tx1"/>
                </a:solidFill>
                <a:effectLst/>
                <a:latin typeface="+mn-lt"/>
                <a:ea typeface="+mn-ea"/>
                <a:cs typeface="+mn-cs"/>
              </a:rPr>
              <a:t>Imerys</a:t>
            </a:r>
            <a:r>
              <a:rPr lang="en-US" sz="1200" kern="1200" dirty="0">
                <a:solidFill>
                  <a:schemeClr val="tx1"/>
                </a:solidFill>
                <a:effectLst/>
                <a:latin typeface="+mn-lt"/>
                <a:ea typeface="+mn-ea"/>
                <a:cs typeface="+mn-cs"/>
              </a:rPr>
              <a:t>). Moshe told the jury in closing to tell these companies that what they did was "outrageous and egregious", to tell them "to stop" and to "never do it again." He asked them to speak loudly and they did!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Simona </a:t>
            </a:r>
            <a:r>
              <a:rPr lang="en-US" sz="1200" kern="1200" dirty="0" err="1">
                <a:solidFill>
                  <a:schemeClr val="tx1"/>
                </a:solidFill>
                <a:effectLst/>
                <a:latin typeface="+mn-lt"/>
                <a:ea typeface="+mn-ea"/>
                <a:cs typeface="+mn-cs"/>
              </a:rPr>
              <a:t>Farrise</a:t>
            </a:r>
            <a:r>
              <a:rPr lang="en-US" sz="1200" kern="1200" dirty="0">
                <a:solidFill>
                  <a:schemeClr val="tx1"/>
                </a:solidFill>
                <a:effectLst/>
                <a:latin typeface="+mn-lt"/>
                <a:ea typeface="+mn-ea"/>
                <a:cs typeface="+mn-cs"/>
              </a:rPr>
              <a:t> leading the charge, a California jury awarded $18.75MM in </a:t>
            </a:r>
            <a:r>
              <a:rPr lang="en-US" sz="1200" kern="1200" dirty="0" err="1">
                <a:solidFill>
                  <a:schemeClr val="tx1"/>
                </a:solidFill>
                <a:effectLst/>
                <a:latin typeface="+mn-lt"/>
                <a:ea typeface="+mn-ea"/>
                <a:cs typeface="+mn-cs"/>
              </a:rPr>
              <a:t>punitives</a:t>
            </a:r>
            <a:r>
              <a:rPr lang="en-US" sz="1200" kern="1200" dirty="0">
                <a:solidFill>
                  <a:schemeClr val="tx1"/>
                </a:solidFill>
                <a:effectLst/>
                <a:latin typeface="+mn-lt"/>
                <a:ea typeface="+mn-ea"/>
                <a:cs typeface="+mn-cs"/>
              </a:rPr>
              <a:t> against </a:t>
            </a:r>
            <a:r>
              <a:rPr lang="en-US" sz="1200" kern="1200" dirty="0" err="1">
                <a:solidFill>
                  <a:schemeClr val="tx1"/>
                </a:solidFill>
                <a:effectLst/>
                <a:latin typeface="+mn-lt"/>
                <a:ea typeface="+mn-ea"/>
                <a:cs typeface="+mn-cs"/>
              </a:rPr>
              <a:t>MetalClad</a:t>
            </a:r>
            <a:r>
              <a:rPr lang="en-US" sz="1200" kern="1200" dirty="0">
                <a:solidFill>
                  <a:schemeClr val="tx1"/>
                </a:solidFill>
                <a:effectLst/>
                <a:latin typeface="+mn-lt"/>
                <a:ea typeface="+mn-ea"/>
                <a:cs typeface="+mn-cs"/>
              </a:rPr>
              <a:t> today.</a:t>
            </a:r>
            <a:r>
              <a:rPr lang="en-US" sz="1200" b="1" kern="1200" dirty="0">
                <a:solidFill>
                  <a:schemeClr val="tx1"/>
                </a:solidFill>
                <a:effectLst/>
                <a:latin typeface="+mn-lt"/>
                <a:ea typeface="+mn-ea"/>
                <a:cs typeface="+mn-cs"/>
              </a:rPr>
              <a:t> Before this case they were </a:t>
            </a:r>
            <a:r>
              <a:rPr lang="en-US" sz="1200" b="1" kern="1200" dirty="0" err="1">
                <a:solidFill>
                  <a:schemeClr val="tx1"/>
                </a:solidFill>
                <a:effectLst/>
                <a:latin typeface="+mn-lt"/>
                <a:ea typeface="+mn-ea"/>
                <a:cs typeface="+mn-cs"/>
              </a:rPr>
              <a:t>Metalglad</a:t>
            </a:r>
            <a:r>
              <a:rPr lang="en-US" sz="1200" b="1" kern="1200" dirty="0">
                <a:solidFill>
                  <a:schemeClr val="tx1"/>
                </a:solidFill>
                <a:effectLst/>
                <a:latin typeface="+mn-lt"/>
                <a:ea typeface="+mn-ea"/>
                <a:cs typeface="+mn-cs"/>
              </a:rPr>
              <a:t> but now they’re just </a:t>
            </a:r>
            <a:r>
              <a:rPr lang="en-US" sz="1200" b="1" kern="1200" dirty="0" err="1">
                <a:solidFill>
                  <a:schemeClr val="tx1"/>
                </a:solidFill>
                <a:effectLst/>
                <a:latin typeface="+mn-lt"/>
                <a:ea typeface="+mn-ea"/>
                <a:cs typeface="+mn-cs"/>
              </a:rPr>
              <a:t>Metalsad</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 am thrilled to report that Ben Adams, first chairing his first mesothelioma case, and Simona </a:t>
            </a:r>
            <a:r>
              <a:rPr lang="en-US" sz="1200" kern="1200" dirty="0" err="1">
                <a:solidFill>
                  <a:schemeClr val="tx1"/>
                </a:solidFill>
                <a:effectLst/>
                <a:latin typeface="+mn-lt"/>
                <a:ea typeface="+mn-ea"/>
                <a:cs typeface="+mn-cs"/>
              </a:rPr>
              <a:t>Farrise</a:t>
            </a:r>
            <a:r>
              <a:rPr lang="en-US" sz="1200" kern="1200" dirty="0">
                <a:solidFill>
                  <a:schemeClr val="tx1"/>
                </a:solidFill>
                <a:effectLst/>
                <a:latin typeface="+mn-lt"/>
                <a:ea typeface="+mn-ea"/>
                <a:cs typeface="+mn-cs"/>
              </a:rPr>
              <a:t> just received a verdict against Metalclad for its negligence in conducting abatement work at SoCal Edison and exposing our client, </a:t>
            </a:r>
            <a:r>
              <a:rPr lang="en-US" sz="1200" kern="1200" dirty="0" err="1">
                <a:solidFill>
                  <a:schemeClr val="tx1"/>
                </a:solidFill>
                <a:effectLst/>
                <a:latin typeface="+mn-lt"/>
                <a:ea typeface="+mn-ea"/>
                <a:cs typeface="+mn-cs"/>
              </a:rPr>
              <a:t>Hortencia</a:t>
            </a:r>
            <a:r>
              <a:rPr lang="en-US" sz="1200" kern="1200" dirty="0">
                <a:solidFill>
                  <a:schemeClr val="tx1"/>
                </a:solidFill>
                <a:effectLst/>
                <a:latin typeface="+mn-lt"/>
                <a:ea typeface="+mn-ea"/>
                <a:cs typeface="+mn-cs"/>
              </a:rPr>
              <a:t> Gomez, to asbestos during that abatement work.  The verdict amount is $7.5MM -- 87.5% to Metalclad</a:t>
            </a:r>
            <a:r>
              <a:rPr lang="en-US" sz="1200" kern="1200" baseline="0" dirty="0">
                <a:solidFill>
                  <a:schemeClr val="tx1"/>
                </a:solidFill>
                <a:effectLst/>
                <a:latin typeface="+mn-lt"/>
                <a:ea typeface="+mn-ea"/>
                <a:cs typeface="+mn-cs"/>
              </a:rPr>
              <a:t> for a total of $26.25M</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B4F2CEA-6EA2-4CFF-BC63-2BB57C9B8665}" type="slidenum">
              <a:rPr lang="en-US" smtClean="0"/>
              <a:t>9</a:t>
            </a:fld>
            <a:endParaRPr lang="en-US"/>
          </a:p>
        </p:txBody>
      </p:sp>
    </p:spTree>
    <p:extLst>
      <p:ext uri="{BB962C8B-B14F-4D97-AF65-F5344CB8AC3E}">
        <p14:creationId xmlns:p14="http://schemas.microsoft.com/office/powerpoint/2010/main" val="934791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Big Shout Out to Dan Kraft, Lauren </a:t>
            </a:r>
            <a:r>
              <a:rPr lang="en-US" sz="1200" kern="1200" dirty="0" err="1">
                <a:solidFill>
                  <a:schemeClr val="tx1"/>
                </a:solidFill>
                <a:effectLst/>
                <a:latin typeface="+mn-lt"/>
                <a:ea typeface="+mn-ea"/>
                <a:cs typeface="+mn-cs"/>
              </a:rPr>
              <a:t>Hutwelker</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Ipek</a:t>
            </a:r>
            <a:r>
              <a:rPr lang="en-US" sz="1200" kern="1200" dirty="0">
                <a:solidFill>
                  <a:schemeClr val="tx1"/>
                </a:solidFill>
                <a:effectLst/>
                <a:latin typeface="+mn-lt"/>
                <a:ea typeface="+mn-ea"/>
                <a:cs typeface="+mn-cs"/>
              </a:rPr>
              <a:t> Medford on their verdict against Ford today in Wilmington, DE.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After a month long trial, the jury found in our client’s favor, determined Ford negligent, its products defective and their conduct willful, wanton, malicious and reckless.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jury awarded $40,625,000 in compensatory damages for our 71 year old career automotive mechanic client who died in 2014 of pleural </a:t>
            </a:r>
            <a:r>
              <a:rPr lang="en-US" sz="1200" kern="1200" dirty="0" err="1">
                <a:solidFill>
                  <a:schemeClr val="tx1"/>
                </a:solidFill>
                <a:effectLst/>
                <a:latin typeface="+mn-lt"/>
                <a:ea typeface="+mn-ea"/>
                <a:cs typeface="+mn-cs"/>
              </a:rPr>
              <a:t>mesothelioma.The</a:t>
            </a:r>
            <a:r>
              <a:rPr lang="en-US" sz="1200" kern="1200" dirty="0">
                <a:solidFill>
                  <a:schemeClr val="tx1"/>
                </a:solidFill>
                <a:effectLst/>
                <a:latin typeface="+mn-lt"/>
                <a:ea typeface="+mn-ea"/>
                <a:cs typeface="+mn-cs"/>
              </a:rPr>
              <a:t> jury also awarded $1 million in punitive damages.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called Barry </a:t>
            </a:r>
            <a:r>
              <a:rPr lang="en-US" sz="1200" kern="1200" dirty="0" err="1">
                <a:solidFill>
                  <a:schemeClr val="tx1"/>
                </a:solidFill>
                <a:effectLst/>
                <a:latin typeface="+mn-lt"/>
                <a:ea typeface="+mn-ea"/>
                <a:cs typeface="+mn-cs"/>
              </a:rPr>
              <a:t>Castleman</a:t>
            </a:r>
            <a:r>
              <a:rPr lang="en-US" sz="1200" kern="1200" dirty="0">
                <a:solidFill>
                  <a:schemeClr val="tx1"/>
                </a:solidFill>
                <a:effectLst/>
                <a:latin typeface="+mn-lt"/>
                <a:ea typeface="+mn-ea"/>
                <a:cs typeface="+mn-cs"/>
              </a:rPr>
              <a:t> and Mark Ginsburg.  We played 3 days of Jerry Kristal eviscerating Matt </a:t>
            </a:r>
            <a:r>
              <a:rPr lang="en-US" sz="1200" kern="1200" dirty="0" err="1">
                <a:solidFill>
                  <a:schemeClr val="tx1"/>
                </a:solidFill>
                <a:effectLst/>
                <a:latin typeface="+mn-lt"/>
                <a:ea typeface="+mn-ea"/>
                <a:cs typeface="+mn-cs"/>
              </a:rPr>
              <a:t>Fyie</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Defense called Beasley, Gibb and </a:t>
            </a:r>
            <a:r>
              <a:rPr lang="en-US" sz="1200" kern="1200" dirty="0" err="1">
                <a:solidFill>
                  <a:schemeClr val="tx1"/>
                </a:solidFill>
                <a:effectLst/>
                <a:latin typeface="+mn-lt"/>
                <a:ea typeface="+mn-ea"/>
                <a:cs typeface="+mn-cs"/>
              </a:rPr>
              <a:t>Finley.Judge</a:t>
            </a:r>
            <a:r>
              <a:rPr lang="en-US" sz="1200" kern="1200" dirty="0">
                <a:solidFill>
                  <a:schemeClr val="tx1"/>
                </a:solidFill>
                <a:effectLst/>
                <a:latin typeface="+mn-lt"/>
                <a:ea typeface="+mn-ea"/>
                <a:cs typeface="+mn-cs"/>
              </a:rPr>
              <a:t> was Ferris Wharton.  New Mexico law applied.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clients are Joanne and Gary Anderson. Joanne is 68 and used JJ on her children and while bowling. She has pleural mesothelioma.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Our Los Angeles County (West Covina) Jury was unanimous, 12-0, on all questions.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compensatory verdict amount is $21,752,508.16. They put 67% on JJ/JJCI since she had bystander brake/clutch exposure. The jury just added $4,000,000.00 in </a:t>
            </a:r>
            <a:r>
              <a:rPr lang="en-US" sz="1200" kern="1200" dirty="0" err="1">
                <a:solidFill>
                  <a:schemeClr val="tx1"/>
                </a:solidFill>
                <a:effectLst/>
                <a:latin typeface="+mn-lt"/>
                <a:ea typeface="+mn-ea"/>
                <a:cs typeface="+mn-cs"/>
              </a:rPr>
              <a:t>punitives</a:t>
            </a:r>
            <a:r>
              <a:rPr lang="en-US" sz="1200" kern="1200" dirty="0">
                <a:solidFill>
                  <a:schemeClr val="tx1"/>
                </a:solidFill>
                <a:effectLst/>
                <a:latin typeface="+mn-lt"/>
                <a:ea typeface="+mn-ea"/>
                <a:cs typeface="+mn-cs"/>
              </a:rPr>
              <a:t>. So the total verdict is $25,752,508.16.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Shrader</a:t>
            </a:r>
            <a:r>
              <a:rPr lang="en-US" sz="1200" kern="1200" dirty="0">
                <a:solidFill>
                  <a:schemeClr val="tx1"/>
                </a:solidFill>
                <a:effectLst/>
                <a:latin typeface="+mn-lt"/>
                <a:ea typeface="+mn-ea"/>
                <a:cs typeface="+mn-cs"/>
              </a:rPr>
              <a:t> &amp; Associates who today achieved a verdict in Alameda, CA, on behalf of 61 year old </a:t>
            </a:r>
            <a:r>
              <a:rPr lang="en-US" sz="1200" kern="1200" dirty="0" err="1">
                <a:solidFill>
                  <a:schemeClr val="tx1"/>
                </a:solidFill>
                <a:effectLst/>
                <a:latin typeface="+mn-lt"/>
                <a:ea typeface="+mn-ea"/>
                <a:cs typeface="+mn-cs"/>
              </a:rPr>
              <a:t>Keneth</a:t>
            </a:r>
            <a:r>
              <a:rPr lang="en-US" sz="1200" kern="1200" dirty="0">
                <a:solidFill>
                  <a:schemeClr val="tx1"/>
                </a:solidFill>
                <a:effectLst/>
                <a:latin typeface="+mn-lt"/>
                <a:ea typeface="+mn-ea"/>
                <a:cs typeface="+mn-cs"/>
              </a:rPr>
              <a:t> Kramer in the amount of $6,800,000 ($1.8m in </a:t>
            </a:r>
            <a:r>
              <a:rPr lang="en-US" sz="1200" kern="1200" dirty="0" err="1">
                <a:solidFill>
                  <a:schemeClr val="tx1"/>
                </a:solidFill>
                <a:effectLst/>
                <a:latin typeface="+mn-lt"/>
                <a:ea typeface="+mn-ea"/>
                <a:cs typeface="+mn-cs"/>
              </a:rPr>
              <a:t>econs</a:t>
            </a:r>
            <a:r>
              <a:rPr lang="en-US" sz="1200" kern="1200" dirty="0">
                <a:solidFill>
                  <a:schemeClr val="tx1"/>
                </a:solidFill>
                <a:effectLst/>
                <a:latin typeface="+mn-lt"/>
                <a:ea typeface="+mn-ea"/>
                <a:cs typeface="+mn-cs"/>
              </a:rPr>
              <a:t>., $5m non-economic) with 20% fault finding against </a:t>
            </a:r>
            <a:r>
              <a:rPr lang="en-US" sz="1200" kern="1200" dirty="0" err="1">
                <a:solidFill>
                  <a:schemeClr val="tx1"/>
                </a:solidFill>
                <a:effectLst/>
                <a:latin typeface="+mn-lt"/>
                <a:ea typeface="+mn-ea"/>
                <a:cs typeface="+mn-cs"/>
              </a:rPr>
              <a:t>Amcord</a:t>
            </a:r>
            <a:r>
              <a:rPr lang="en-US" sz="1200" kern="1200" dirty="0">
                <a:solidFill>
                  <a:schemeClr val="tx1"/>
                </a:solidFill>
                <a:effectLst/>
                <a:latin typeface="+mn-lt"/>
                <a:ea typeface="+mn-ea"/>
                <a:cs typeface="+mn-cs"/>
              </a:rPr>
              <a:t> Inc.  Mr. Kramer performed side jobs in the 1970s which put him in contact with Riverside gun plastic cement. He is 3 years since his mesothelioma diagnosis and we are all pulling for him.  Judge Robert McGuiness presided over the case in Dept 21, Alameda.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Good news to announce a verdict for the Mata family in Long Beach California (Judge </a:t>
            </a:r>
            <a:r>
              <a:rPr lang="en-US" sz="1200" kern="1200" dirty="0" err="1">
                <a:solidFill>
                  <a:schemeClr val="tx1"/>
                </a:solidFill>
                <a:effectLst/>
                <a:latin typeface="+mn-lt"/>
                <a:ea typeface="+mn-ea"/>
                <a:cs typeface="+mn-cs"/>
              </a:rPr>
              <a:t>Flurer</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Great trial team of Mark </a:t>
            </a:r>
            <a:r>
              <a:rPr lang="en-US" sz="1200" kern="1200" dirty="0" err="1">
                <a:solidFill>
                  <a:schemeClr val="tx1"/>
                </a:solidFill>
                <a:effectLst/>
                <a:latin typeface="+mn-lt"/>
                <a:ea typeface="+mn-ea"/>
                <a:cs typeface="+mn-cs"/>
              </a:rPr>
              <a:t>Bratt</a:t>
            </a:r>
            <a:r>
              <a:rPr lang="en-US" sz="1200" kern="1200" dirty="0">
                <a:solidFill>
                  <a:schemeClr val="tx1"/>
                </a:solidFill>
                <a:effectLst/>
                <a:latin typeface="+mn-lt"/>
                <a:ea typeface="+mn-ea"/>
                <a:cs typeface="+mn-cs"/>
              </a:rPr>
              <a:t> and Lenny Sandoval with help from many.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Final defendant was Liberty Utilities Park Water Corp. Jury awarded $2,550,000 pain and suffering to Alfred Mata, $3,000,000 loss of consortium to Leticia Mata. Park water was found 54% responsible. Jury also awarded $856,500 in economic damages and $5,000,000 in punitive damages.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(Simmons) Please join me in congratulating the trial team of Daniel </a:t>
            </a:r>
            <a:r>
              <a:rPr lang="en-US" sz="1200" kern="1200" dirty="0" err="1">
                <a:solidFill>
                  <a:schemeClr val="tx1"/>
                </a:solidFill>
                <a:effectLst/>
                <a:latin typeface="+mn-lt"/>
                <a:ea typeface="+mn-ea"/>
                <a:cs typeface="+mn-cs"/>
              </a:rPr>
              <a:t>Blouin</a:t>
            </a:r>
            <a:r>
              <a:rPr lang="en-US" sz="1200" kern="1200" dirty="0">
                <a:solidFill>
                  <a:schemeClr val="tx1"/>
                </a:solidFill>
                <a:effectLst/>
                <a:latin typeface="+mn-lt"/>
                <a:ea typeface="+mn-ea"/>
                <a:cs typeface="+mn-cs"/>
              </a:rPr>
              <a:t> and Jim Kramer in our New York office for their $60 million verdict this morning in New York City.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Dan and Jim tried the case on behalf of the </a:t>
            </a:r>
            <a:r>
              <a:rPr lang="en-US" sz="1200" kern="1200" dirty="0" err="1">
                <a:solidFill>
                  <a:schemeClr val="tx1"/>
                </a:solidFill>
                <a:effectLst/>
                <a:latin typeface="+mn-lt"/>
                <a:ea typeface="+mn-ea"/>
                <a:cs typeface="+mn-cs"/>
              </a:rPr>
              <a:t>Macaluso</a:t>
            </a:r>
            <a:r>
              <a:rPr lang="en-US" sz="1200" kern="1200" dirty="0">
                <a:solidFill>
                  <a:schemeClr val="tx1"/>
                </a:solidFill>
                <a:effectLst/>
                <a:latin typeface="+mn-lt"/>
                <a:ea typeface="+mn-ea"/>
                <a:cs typeface="+mn-cs"/>
              </a:rPr>
              <a:t> family. Pietro </a:t>
            </a:r>
            <a:r>
              <a:rPr lang="en-US" sz="1200" kern="1200" dirty="0" err="1">
                <a:solidFill>
                  <a:schemeClr val="tx1"/>
                </a:solidFill>
                <a:effectLst/>
                <a:latin typeface="+mn-lt"/>
                <a:ea typeface="+mn-ea"/>
                <a:cs typeface="+mn-cs"/>
              </a:rPr>
              <a:t>Macaluso</a:t>
            </a:r>
            <a:r>
              <a:rPr lang="en-US" sz="1200" kern="1200" dirty="0">
                <a:solidFill>
                  <a:schemeClr val="tx1"/>
                </a:solidFill>
                <a:effectLst/>
                <a:latin typeface="+mn-lt"/>
                <a:ea typeface="+mn-ea"/>
                <a:cs typeface="+mn-cs"/>
              </a:rPr>
              <a:t> died at age 56 from pleural </a:t>
            </a:r>
            <a:r>
              <a:rPr lang="en-US" sz="1200" kern="1200" dirty="0" err="1">
                <a:solidFill>
                  <a:schemeClr val="tx1"/>
                </a:solidFill>
                <a:effectLst/>
                <a:latin typeface="+mn-lt"/>
                <a:ea typeface="+mn-ea"/>
                <a:cs typeface="+mn-cs"/>
              </a:rPr>
              <a:t>meso</a:t>
            </a:r>
            <a:r>
              <a:rPr lang="en-US" sz="1200" kern="1200" dirty="0">
                <a:solidFill>
                  <a:schemeClr val="tx1"/>
                </a:solidFill>
                <a:effectLst/>
                <a:latin typeface="+mn-lt"/>
                <a:ea typeface="+mn-ea"/>
                <a:cs typeface="+mn-cs"/>
              </a:rPr>
              <a:t>, leaving behind his twin 11 year-olds, who had their own wrongful death claim.</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Pietro was exposed to boilers manufactured by AO Smith, Burnham, and Peerless, as well as other boilers and joint compound products. The jury followed Dan and Jim’s suggestions, and put 25% each on AO Smith, Burnham, and Peerless, and found all three reckless.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PALS: The extraordinary trial team of Moshe </a:t>
            </a:r>
            <a:r>
              <a:rPr lang="en-US" sz="1200" kern="1200" dirty="0" err="1">
                <a:solidFill>
                  <a:schemeClr val="tx1"/>
                </a:solidFill>
                <a:effectLst/>
                <a:latin typeface="+mn-lt"/>
                <a:ea typeface="+mn-ea"/>
                <a:cs typeface="+mn-cs"/>
              </a:rPr>
              <a:t>Maimon</a:t>
            </a:r>
            <a:r>
              <a:rPr lang="en-US" sz="1200" kern="1200" dirty="0">
                <a:solidFill>
                  <a:schemeClr val="tx1"/>
                </a:solidFill>
                <a:effectLst/>
                <a:latin typeface="+mn-lt"/>
                <a:ea typeface="+mn-ea"/>
                <a:cs typeface="+mn-cs"/>
              </a:rPr>
              <a:t> (Levy Konigsberg) and Joe Satterley and Denyse Clancy (Kazan McClain Satterley and Greenwood) won an 80 million dollar punitive damages verdict (25M on </a:t>
            </a:r>
            <a:r>
              <a:rPr lang="en-US" sz="1200" kern="1200" dirty="0" err="1">
                <a:solidFill>
                  <a:schemeClr val="tx1"/>
                </a:solidFill>
                <a:effectLst/>
                <a:latin typeface="+mn-lt"/>
                <a:ea typeface="+mn-ea"/>
                <a:cs typeface="+mn-cs"/>
              </a:rPr>
              <a:t>Imerys</a:t>
            </a:r>
            <a:r>
              <a:rPr lang="en-US" sz="1200" kern="1200" dirty="0">
                <a:solidFill>
                  <a:schemeClr val="tx1"/>
                </a:solidFill>
                <a:effectLst/>
                <a:latin typeface="+mn-lt"/>
                <a:ea typeface="+mn-ea"/>
                <a:cs typeface="+mn-cs"/>
              </a:rPr>
              <a:t> and 55M on J&amp;J Consumer </a:t>
            </a:r>
            <a:r>
              <a:rPr lang="en-US" sz="1200" kern="1200" dirty="0" err="1">
                <a:solidFill>
                  <a:schemeClr val="tx1"/>
                </a:solidFill>
                <a:effectLst/>
                <a:latin typeface="+mn-lt"/>
                <a:ea typeface="+mn-ea"/>
                <a:cs typeface="+mn-cs"/>
              </a:rPr>
              <a:t>Inc</a:t>
            </a:r>
            <a:r>
              <a:rPr lang="en-US" sz="1200" kern="1200" dirty="0">
                <a:solidFill>
                  <a:schemeClr val="tx1"/>
                </a:solidFill>
                <a:effectLst/>
                <a:latin typeface="+mn-lt"/>
                <a:ea typeface="+mn-ea"/>
                <a:cs typeface="+mn-cs"/>
              </a:rPr>
              <a:t>). This is on top of the 37 million compensatory damages verdict (70 % on JJCI and 30% on </a:t>
            </a:r>
            <a:r>
              <a:rPr lang="en-US" sz="1200" kern="1200" dirty="0" err="1">
                <a:solidFill>
                  <a:schemeClr val="tx1"/>
                </a:solidFill>
                <a:effectLst/>
                <a:latin typeface="+mn-lt"/>
                <a:ea typeface="+mn-ea"/>
                <a:cs typeface="+mn-cs"/>
              </a:rPr>
              <a:t>Imerys</a:t>
            </a:r>
            <a:r>
              <a:rPr lang="en-US" sz="1200" kern="1200" dirty="0">
                <a:solidFill>
                  <a:schemeClr val="tx1"/>
                </a:solidFill>
                <a:effectLst/>
                <a:latin typeface="+mn-lt"/>
                <a:ea typeface="+mn-ea"/>
                <a:cs typeface="+mn-cs"/>
              </a:rPr>
              <a:t>). Moshe told the jury in closing to tell these companies that what they did was "outrageous and egregious", to tell them "to stop" and to "never do it again." He asked them to speak loudly and they did!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Simona </a:t>
            </a:r>
            <a:r>
              <a:rPr lang="en-US" sz="1200" kern="1200" dirty="0" err="1">
                <a:solidFill>
                  <a:schemeClr val="tx1"/>
                </a:solidFill>
                <a:effectLst/>
                <a:latin typeface="+mn-lt"/>
                <a:ea typeface="+mn-ea"/>
                <a:cs typeface="+mn-cs"/>
              </a:rPr>
              <a:t>Farrise</a:t>
            </a:r>
            <a:r>
              <a:rPr lang="en-US" sz="1200" kern="1200" dirty="0">
                <a:solidFill>
                  <a:schemeClr val="tx1"/>
                </a:solidFill>
                <a:effectLst/>
                <a:latin typeface="+mn-lt"/>
                <a:ea typeface="+mn-ea"/>
                <a:cs typeface="+mn-cs"/>
              </a:rPr>
              <a:t> leading the charge, a California jury awarded $18.75MM in </a:t>
            </a:r>
            <a:r>
              <a:rPr lang="en-US" sz="1200" kern="1200" dirty="0" err="1">
                <a:solidFill>
                  <a:schemeClr val="tx1"/>
                </a:solidFill>
                <a:effectLst/>
                <a:latin typeface="+mn-lt"/>
                <a:ea typeface="+mn-ea"/>
                <a:cs typeface="+mn-cs"/>
              </a:rPr>
              <a:t>punitives</a:t>
            </a:r>
            <a:r>
              <a:rPr lang="en-US" sz="1200" kern="1200" dirty="0">
                <a:solidFill>
                  <a:schemeClr val="tx1"/>
                </a:solidFill>
                <a:effectLst/>
                <a:latin typeface="+mn-lt"/>
                <a:ea typeface="+mn-ea"/>
                <a:cs typeface="+mn-cs"/>
              </a:rPr>
              <a:t> against </a:t>
            </a:r>
            <a:r>
              <a:rPr lang="en-US" sz="1200" kern="1200" dirty="0" err="1">
                <a:solidFill>
                  <a:schemeClr val="tx1"/>
                </a:solidFill>
                <a:effectLst/>
                <a:latin typeface="+mn-lt"/>
                <a:ea typeface="+mn-ea"/>
                <a:cs typeface="+mn-cs"/>
              </a:rPr>
              <a:t>MetalClad</a:t>
            </a:r>
            <a:r>
              <a:rPr lang="en-US" sz="1200" kern="1200" dirty="0">
                <a:solidFill>
                  <a:schemeClr val="tx1"/>
                </a:solidFill>
                <a:effectLst/>
                <a:latin typeface="+mn-lt"/>
                <a:ea typeface="+mn-ea"/>
                <a:cs typeface="+mn-cs"/>
              </a:rPr>
              <a:t> today.</a:t>
            </a:r>
            <a:r>
              <a:rPr lang="en-US" sz="1200" b="1" kern="1200" dirty="0">
                <a:solidFill>
                  <a:schemeClr val="tx1"/>
                </a:solidFill>
                <a:effectLst/>
                <a:latin typeface="+mn-lt"/>
                <a:ea typeface="+mn-ea"/>
                <a:cs typeface="+mn-cs"/>
              </a:rPr>
              <a:t> Before this case they were </a:t>
            </a:r>
            <a:r>
              <a:rPr lang="en-US" sz="1200" b="1" kern="1200" dirty="0" err="1">
                <a:solidFill>
                  <a:schemeClr val="tx1"/>
                </a:solidFill>
                <a:effectLst/>
                <a:latin typeface="+mn-lt"/>
                <a:ea typeface="+mn-ea"/>
                <a:cs typeface="+mn-cs"/>
              </a:rPr>
              <a:t>Metalglad</a:t>
            </a:r>
            <a:r>
              <a:rPr lang="en-US" sz="1200" b="1" kern="1200" dirty="0">
                <a:solidFill>
                  <a:schemeClr val="tx1"/>
                </a:solidFill>
                <a:effectLst/>
                <a:latin typeface="+mn-lt"/>
                <a:ea typeface="+mn-ea"/>
                <a:cs typeface="+mn-cs"/>
              </a:rPr>
              <a:t> but now they’re just </a:t>
            </a:r>
            <a:r>
              <a:rPr lang="en-US" sz="1200" b="1" kern="1200" dirty="0" err="1">
                <a:solidFill>
                  <a:schemeClr val="tx1"/>
                </a:solidFill>
                <a:effectLst/>
                <a:latin typeface="+mn-lt"/>
                <a:ea typeface="+mn-ea"/>
                <a:cs typeface="+mn-cs"/>
              </a:rPr>
              <a:t>Metalsad</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 am thrilled to report that Ben Adams, first chairing his first mesothelioma case, and Simona </a:t>
            </a:r>
            <a:r>
              <a:rPr lang="en-US" sz="1200" kern="1200" dirty="0" err="1">
                <a:solidFill>
                  <a:schemeClr val="tx1"/>
                </a:solidFill>
                <a:effectLst/>
                <a:latin typeface="+mn-lt"/>
                <a:ea typeface="+mn-ea"/>
                <a:cs typeface="+mn-cs"/>
              </a:rPr>
              <a:t>Farrise</a:t>
            </a:r>
            <a:r>
              <a:rPr lang="en-US" sz="1200" kern="1200" dirty="0">
                <a:solidFill>
                  <a:schemeClr val="tx1"/>
                </a:solidFill>
                <a:effectLst/>
                <a:latin typeface="+mn-lt"/>
                <a:ea typeface="+mn-ea"/>
                <a:cs typeface="+mn-cs"/>
              </a:rPr>
              <a:t> just received a verdict against Metalclad for its negligence in conducting abatement work at SoCal Edison and exposing our client, </a:t>
            </a:r>
            <a:r>
              <a:rPr lang="en-US" sz="1200" kern="1200" dirty="0" err="1">
                <a:solidFill>
                  <a:schemeClr val="tx1"/>
                </a:solidFill>
                <a:effectLst/>
                <a:latin typeface="+mn-lt"/>
                <a:ea typeface="+mn-ea"/>
                <a:cs typeface="+mn-cs"/>
              </a:rPr>
              <a:t>Hortencia</a:t>
            </a:r>
            <a:r>
              <a:rPr lang="en-US" sz="1200" kern="1200" dirty="0">
                <a:solidFill>
                  <a:schemeClr val="tx1"/>
                </a:solidFill>
                <a:effectLst/>
                <a:latin typeface="+mn-lt"/>
                <a:ea typeface="+mn-ea"/>
                <a:cs typeface="+mn-cs"/>
              </a:rPr>
              <a:t> Gomez, to asbestos during that abatement work.  The verdict amount is $7.5MM -- 87.5% to Metalclad</a:t>
            </a:r>
            <a:r>
              <a:rPr lang="en-US" sz="1200" kern="1200" baseline="0" dirty="0">
                <a:solidFill>
                  <a:schemeClr val="tx1"/>
                </a:solidFill>
                <a:effectLst/>
                <a:latin typeface="+mn-lt"/>
                <a:ea typeface="+mn-ea"/>
                <a:cs typeface="+mn-cs"/>
              </a:rPr>
              <a:t> for a total of $26.25M</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B4F2CEA-6EA2-4CFF-BC63-2BB57C9B8665}" type="slidenum">
              <a:rPr lang="en-US" smtClean="0"/>
              <a:t>10</a:t>
            </a:fld>
            <a:endParaRPr lang="en-US"/>
          </a:p>
        </p:txBody>
      </p:sp>
    </p:spTree>
    <p:extLst>
      <p:ext uri="{BB962C8B-B14F-4D97-AF65-F5344CB8AC3E}">
        <p14:creationId xmlns:p14="http://schemas.microsoft.com/office/powerpoint/2010/main" val="1620698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again, we see the same jurisdictions dominating asbestos litigation. While the locations that make up the top jurisdictions for asbestos filings have not changed much year over year, the number of filings in some of these places has changed significantly since 2016. For instance, Madison County, Ill., which has long been at the top of the list, has seen a 13% decrease in filings between 2016 and 2017. Other top jurisdictions, such as Baltimore City, Md.;</a:t>
            </a:r>
          </a:p>
          <a:p>
            <a:r>
              <a:rPr lang="en-US" sz="1200" kern="1200" dirty="0">
                <a:solidFill>
                  <a:schemeClr val="tx1"/>
                </a:solidFill>
                <a:effectLst/>
                <a:latin typeface="+mn-lt"/>
                <a:ea typeface="+mn-ea"/>
                <a:cs typeface="+mn-cs"/>
              </a:rPr>
              <a:t>St. Louis, Mo.; and New Castle, Del., have also seen a decrease of 10%, 40% and 10%, respectively. At the same time, jurisdictions such as St. Clair and Cook counties in Illinois have increased 200% and 15%, and in Kanawha, W. Va., filings have gone up almost 25%.</a:t>
            </a:r>
          </a:p>
          <a:p>
            <a:endParaRPr lang="en-US" dirty="0"/>
          </a:p>
        </p:txBody>
      </p:sp>
      <p:sp>
        <p:nvSpPr>
          <p:cNvPr id="4" name="Slide Number Placeholder 3"/>
          <p:cNvSpPr>
            <a:spLocks noGrp="1"/>
          </p:cNvSpPr>
          <p:nvPr>
            <p:ph type="sldNum" sz="quarter" idx="10"/>
          </p:nvPr>
        </p:nvSpPr>
        <p:spPr/>
        <p:txBody>
          <a:bodyPr/>
          <a:lstStyle/>
          <a:p>
            <a:fld id="{0B4F2CEA-6EA2-4CFF-BC63-2BB57C9B8665}" type="slidenum">
              <a:rPr lang="en-US" smtClean="0"/>
              <a:t>14</a:t>
            </a:fld>
            <a:endParaRPr lang="en-US"/>
          </a:p>
        </p:txBody>
      </p:sp>
    </p:spTree>
    <p:extLst>
      <p:ext uri="{BB962C8B-B14F-4D97-AF65-F5344CB8AC3E}">
        <p14:creationId xmlns:p14="http://schemas.microsoft.com/office/powerpoint/2010/main" val="3866404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again, we see the same jurisdictions dominating asbestos litigation. While the locations that make up the top jurisdictions for asbestos filings have not changed much year over year, the number of filings in some of these places has changed significantly since 2016. For instance, Madison County, Ill., which has long been at the top of the list, has seen a 13% decrease in filings between 2016 and 2017. Other top jurisdictions, such as Baltimore City, Md.;</a:t>
            </a:r>
          </a:p>
          <a:p>
            <a:r>
              <a:rPr lang="en-US" sz="1200" kern="1200" dirty="0">
                <a:solidFill>
                  <a:schemeClr val="tx1"/>
                </a:solidFill>
                <a:effectLst/>
                <a:latin typeface="+mn-lt"/>
                <a:ea typeface="+mn-ea"/>
                <a:cs typeface="+mn-cs"/>
              </a:rPr>
              <a:t>St. Louis, Mo.; and New Castle, Del., have also seen a decrease of 10%, 40% and 10%, respectively. At the same time, jurisdictions such as St. Clair and Cook counties in Illinois have increased 200% and 15%, and in Kanawha, W. Va., filings have gone up almost 25%.</a:t>
            </a:r>
          </a:p>
          <a:p>
            <a:endParaRPr lang="en-US" dirty="0"/>
          </a:p>
        </p:txBody>
      </p:sp>
      <p:sp>
        <p:nvSpPr>
          <p:cNvPr id="4" name="Slide Number Placeholder 3"/>
          <p:cNvSpPr>
            <a:spLocks noGrp="1"/>
          </p:cNvSpPr>
          <p:nvPr>
            <p:ph type="sldNum" sz="quarter" idx="10"/>
          </p:nvPr>
        </p:nvSpPr>
        <p:spPr/>
        <p:txBody>
          <a:bodyPr/>
          <a:lstStyle/>
          <a:p>
            <a:fld id="{0B4F2CEA-6EA2-4CFF-BC63-2BB57C9B8665}" type="slidenum">
              <a:rPr lang="en-US" smtClean="0"/>
              <a:t>15</a:t>
            </a:fld>
            <a:endParaRPr lang="en-US"/>
          </a:p>
        </p:txBody>
      </p:sp>
    </p:spTree>
    <p:extLst>
      <p:ext uri="{BB962C8B-B14F-4D97-AF65-F5344CB8AC3E}">
        <p14:creationId xmlns:p14="http://schemas.microsoft.com/office/powerpoint/2010/main" val="2744060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again, we see the same jurisdictions dominating asbestos litigation. While the locations that make up the top jurisdictions for asbestos filings have not changed much year over year, the number of filings in some of these places has changed significantly since 2016. For instance, Madison County, Ill., which has long been at the top of the list, has seen a 13% decrease in filings between 2016 and 2017. Other top jurisdictions, such as Baltimore City, Md.;</a:t>
            </a:r>
          </a:p>
          <a:p>
            <a:r>
              <a:rPr lang="en-US" sz="1200" kern="1200" dirty="0">
                <a:solidFill>
                  <a:schemeClr val="tx1"/>
                </a:solidFill>
                <a:effectLst/>
                <a:latin typeface="+mn-lt"/>
                <a:ea typeface="+mn-ea"/>
                <a:cs typeface="+mn-cs"/>
              </a:rPr>
              <a:t>St. Louis, Mo.; and New Castle, Del., have also seen a decrease of 10%, 40% and 10%, respectively. At the same time, jurisdictions such as St. Clair and Cook counties in Illinois have increased 200% and 15%, and in Kanawha, W. Va., filings have gone up almost 25%.</a:t>
            </a:r>
          </a:p>
          <a:p>
            <a:endParaRPr lang="en-US" dirty="0"/>
          </a:p>
        </p:txBody>
      </p:sp>
      <p:sp>
        <p:nvSpPr>
          <p:cNvPr id="4" name="Slide Number Placeholder 3"/>
          <p:cNvSpPr>
            <a:spLocks noGrp="1"/>
          </p:cNvSpPr>
          <p:nvPr>
            <p:ph type="sldNum" sz="quarter" idx="10"/>
          </p:nvPr>
        </p:nvSpPr>
        <p:spPr/>
        <p:txBody>
          <a:bodyPr/>
          <a:lstStyle/>
          <a:p>
            <a:fld id="{0B4F2CEA-6EA2-4CFF-BC63-2BB57C9B8665}" type="slidenum">
              <a:rPr lang="en-US" smtClean="0"/>
              <a:t>16</a:t>
            </a:fld>
            <a:endParaRPr lang="en-US"/>
          </a:p>
        </p:txBody>
      </p:sp>
    </p:spTree>
    <p:extLst>
      <p:ext uri="{BB962C8B-B14F-4D97-AF65-F5344CB8AC3E}">
        <p14:creationId xmlns:p14="http://schemas.microsoft.com/office/powerpoint/2010/main" val="3848337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B4F2CEA-6EA2-4CFF-BC63-2BB57C9B8665}" type="slidenum">
              <a:rPr lang="en-US" smtClean="0"/>
              <a:t>17</a:t>
            </a:fld>
            <a:endParaRPr lang="en-US"/>
          </a:p>
        </p:txBody>
      </p:sp>
    </p:spTree>
    <p:extLst>
      <p:ext uri="{BB962C8B-B14F-4D97-AF65-F5344CB8AC3E}">
        <p14:creationId xmlns:p14="http://schemas.microsoft.com/office/powerpoint/2010/main" val="3979323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A9BE3456-0778-43FA-A993-3CF96853EF48}" type="datetime1">
              <a:rPr lang="en-US" smtClean="0">
                <a:solidFill>
                  <a:prstClr val="black">
                    <a:tint val="75000"/>
                  </a:prstClr>
                </a:solidFill>
              </a:rPr>
              <a:t>10/19/2018</a:t>
            </a:fld>
            <a:endParaRPr lang="en-US" dirty="0">
              <a:solidFill>
                <a:prstClr val="black">
                  <a:tint val="75000"/>
                </a:prstClr>
              </a:solidFill>
            </a:endParaRPr>
          </a:p>
        </p:txBody>
      </p:sp>
      <p:sp>
        <p:nvSpPr>
          <p:cNvPr id="5" name="Footer Placeholder 4"/>
          <p:cNvSpPr>
            <a:spLocks noGrp="1"/>
          </p:cNvSpPr>
          <p:nvPr>
            <p:ph type="ftr" sz="quarter" idx="11"/>
          </p:nvPr>
        </p:nvSpPr>
        <p:spPr>
          <a:xfrm>
            <a:off x="1921934" y="5054602"/>
            <a:ext cx="4064860" cy="279400"/>
          </a:xfrm>
        </p:spPr>
        <p:txBody>
          <a:bodyPr/>
          <a:lstStyle/>
          <a:p>
            <a:r>
              <a:rPr lang="en-US">
                <a:solidFill>
                  <a:prstClr val="black">
                    <a:tint val="75000"/>
                  </a:prstClr>
                </a:solidFill>
              </a:rPr>
              <a:t>BH 2017 Perrin Conference  CLF</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817317" y="5054602"/>
            <a:ext cx="413483" cy="279400"/>
          </a:xfrm>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2363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52DE75-9EA4-4F11-9255-29D8857613F2}" type="datetime1">
              <a:rPr lang="en-US" smtClean="0">
                <a:solidFill>
                  <a:prstClr val="black">
                    <a:tint val="75000"/>
                  </a:prstClr>
                </a:solidFill>
              </a:rPr>
              <a:t>10/19/2018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BH 2017 Perrin Conference  CLF</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8983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F5CA10-3E19-41AC-A61C-75C6BE59CD51}" type="datetime1">
              <a:rPr lang="en-US" smtClean="0">
                <a:solidFill>
                  <a:prstClr val="black">
                    <a:tint val="75000"/>
                  </a:prstClr>
                </a:solidFill>
              </a:rPr>
              <a:t>10/19/2018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BH 2017 Perrin Conference  CLF</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7554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42AC38-7A7D-4279-9024-38E4B28FFB21}" type="datetime1">
              <a:rPr lang="en-US" smtClean="0">
                <a:solidFill>
                  <a:prstClr val="black">
                    <a:tint val="75000"/>
                  </a:prstClr>
                </a:solidFill>
              </a:rPr>
              <a:t>10/19/2018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BH 2017 Perrin Conference  CLF</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5425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851F67-1E20-493D-9A7C-BE933D2B6962}" type="datetime1">
              <a:rPr lang="en-US" smtClean="0">
                <a:solidFill>
                  <a:prstClr val="black">
                    <a:tint val="75000"/>
                  </a:prstClr>
                </a:solidFill>
              </a:rPr>
              <a:t>10/19/2018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BH 2017 Perrin Conference  CLF</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9730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0AF265-5590-4C1C-9FCF-27E890E433AA}" type="datetime1">
              <a:rPr lang="en-US" smtClean="0">
                <a:solidFill>
                  <a:prstClr val="black">
                    <a:tint val="75000"/>
                  </a:prstClr>
                </a:solidFill>
              </a:rPr>
              <a:t>10/19/2018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BH 2017 Perrin Conference  CLF</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905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26E9EF-4B27-42F8-B2F0-377B1423D78F}" type="datetime1">
              <a:rPr lang="en-US" smtClean="0">
                <a:solidFill>
                  <a:prstClr val="black">
                    <a:tint val="75000"/>
                  </a:prstClr>
                </a:solidFill>
              </a:rPr>
              <a:t>10/19/2018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BH 2017 Perrin Conference  CLF</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7755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870943-A1C8-47C3-8053-FB354821952C}" type="datetime1">
              <a:rPr lang="en-US" smtClean="0">
                <a:solidFill>
                  <a:prstClr val="black">
                    <a:tint val="75000"/>
                  </a:prstClr>
                </a:solidFill>
              </a:rPr>
              <a:t>10/19/2018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BH 2017 Perrin Conference  CLF</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2888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657061-E5FD-4CF8-8418-F08BA99CB401}" type="datetime1">
              <a:rPr lang="en-US" smtClean="0">
                <a:solidFill>
                  <a:prstClr val="black">
                    <a:tint val="75000"/>
                  </a:prstClr>
                </a:solidFill>
              </a:rPr>
              <a:t>10/19/2018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BH 2017 Perrin Conference  CLF</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2077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D42AAC-B37F-440A-8733-5C911162C279}" type="datetime1">
              <a:rPr lang="en-US" smtClean="0">
                <a:solidFill>
                  <a:prstClr val="black">
                    <a:tint val="75000"/>
                  </a:prstClr>
                </a:solidFill>
              </a:rPr>
              <a:t>10/19/2018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BH 2017 Perrin Conference  CLF</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443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077AF6-21C8-44FE-AE25-E4D28790616B}" type="datetime1">
              <a:rPr lang="en-US" smtClean="0">
                <a:solidFill>
                  <a:prstClr val="black">
                    <a:tint val="75000"/>
                  </a:prstClr>
                </a:solidFill>
              </a:rPr>
              <a:t>10/19/2018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BH 2017 Perrin Conference  CLF</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1163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729AA7-A788-440C-8CC8-A0701A11E7DE}" type="datetime1">
              <a:rPr lang="en-US" smtClean="0">
                <a:solidFill>
                  <a:prstClr val="black">
                    <a:tint val="75000"/>
                  </a:prstClr>
                </a:solidFill>
              </a:rPr>
              <a:t>10/19/2018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BH 2017 Perrin Conference  CLF</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0342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0D2DCD-8ABF-44A1-9983-429A213FF534}" type="datetime1">
              <a:rPr lang="en-US" smtClean="0">
                <a:solidFill>
                  <a:prstClr val="black">
                    <a:tint val="75000"/>
                  </a:prstClr>
                </a:solidFill>
              </a:rPr>
              <a:t>10/19/2018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BH 2017 Perrin Conference  CLF</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117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C861F3-7B60-47D0-BCA2-3711A89FB374}" type="datetime1">
              <a:rPr lang="en-US" smtClean="0">
                <a:solidFill>
                  <a:prstClr val="black">
                    <a:tint val="75000"/>
                  </a:prstClr>
                </a:solidFill>
              </a:rPr>
              <a:t>10/19/2018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BH 2017 Perrin Conference  CLF</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2362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2FC34-0D92-4866-A516-6B3BFB447735}" type="datetime1">
              <a:rPr lang="en-US" smtClean="0">
                <a:solidFill>
                  <a:prstClr val="black">
                    <a:tint val="75000"/>
                  </a:prstClr>
                </a:solidFill>
              </a:rPr>
              <a:t>10/19/2018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BH 2017 Perrin Conference  CLF</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7129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13E300-C8D9-46D8-8399-EEEB213F5B81}" type="datetime1">
              <a:rPr lang="en-US" smtClean="0">
                <a:solidFill>
                  <a:prstClr val="black">
                    <a:tint val="75000"/>
                  </a:prstClr>
                </a:solidFill>
              </a:rPr>
              <a:t>10/19/2018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BH 2017 Perrin Conference  CLF</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8014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7C639D-BEEF-4684-A00E-10CF6EE4D453}" type="datetime1">
              <a:rPr lang="en-US" smtClean="0">
                <a:solidFill>
                  <a:prstClr val="black">
                    <a:tint val="75000"/>
                  </a:prstClr>
                </a:solidFill>
              </a:rPr>
              <a:t>10/19/2018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BH 2017 Perrin Conference  CLF</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2227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384217-B9F9-46F6-9760-408995684A58}" type="datetime1">
              <a:rPr lang="en-US" smtClean="0">
                <a:solidFill>
                  <a:prstClr val="black">
                    <a:tint val="75000"/>
                  </a:prstClr>
                </a:solidFill>
              </a:rPr>
              <a:t>10/19/2018</a:t>
            </a:fld>
            <a:endParaRPr lang="en-US" dirty="0">
              <a:solidFill>
                <a:prstClr val="black">
                  <a:tint val="75000"/>
                </a:prstClr>
              </a:solidFill>
            </a:endParaRP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solidFill>
                  <a:prstClr val="black">
                    <a:tint val="75000"/>
                  </a:prstClr>
                </a:solidFill>
              </a:rPr>
              <a:t>BH 2017 Perrin Conference  CLF</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9849966"/>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Lst>
  <p:hf sldNum="0" hd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paulineroseclance.com/pdf/IPTestandscoring.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mailto:rbrown@thecheeklawfirm.com" TargetMode="External"/><Relationship Id="rId5" Type="http://schemas.openxmlformats.org/officeDocument/2006/relationships/hyperlink" Target="mailto:btruxillo@thecheeklawfirm.com" TargetMode="External"/><Relationship Id="rId4" Type="http://schemas.openxmlformats.org/officeDocument/2006/relationships/hyperlink" Target="mailto:lcheek@thecheeklawfirm.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hyperlink" Target="https://www.independent.co.uk/arts-entertainment/films/features/tina-fey-from-spoofer-to-movie-stardom-1923552.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75000">
              <a:schemeClr val="bg1"/>
            </a:gs>
            <a:gs pos="96000">
              <a:schemeClr val="tx1">
                <a:lumMod val="50000"/>
                <a:lumOff val="50000"/>
              </a:schemeClr>
            </a:gs>
          </a:gsLst>
          <a:lin ang="5400000" scaled="1"/>
          <a:tileRect/>
        </a:gradFill>
        <a:effectLst/>
      </p:bgPr>
    </p:bg>
    <p:spTree>
      <p:nvGrpSpPr>
        <p:cNvPr id="1" name=""/>
        <p:cNvGrpSpPr/>
        <p:nvPr/>
      </p:nvGrpSpPr>
      <p:grpSpPr>
        <a:xfrm>
          <a:off x="0" y="0"/>
          <a:ext cx="0" cy="0"/>
          <a:chOff x="0" y="0"/>
          <a:chExt cx="0" cy="0"/>
        </a:xfrm>
      </p:grpSpPr>
      <p:sp>
        <p:nvSpPr>
          <p:cNvPr id="7" name="TextBox 6"/>
          <p:cNvSpPr txBox="1"/>
          <p:nvPr/>
        </p:nvSpPr>
        <p:spPr>
          <a:xfrm>
            <a:off x="762482" y="533400"/>
            <a:ext cx="7466636" cy="1200329"/>
          </a:xfrm>
          <a:prstGeom prst="rect">
            <a:avLst/>
          </a:prstGeom>
          <a:noFill/>
        </p:spPr>
        <p:txBody>
          <a:bodyPr wrap="square" rtlCol="0">
            <a:spAutoFit/>
          </a:bodyPr>
          <a:lstStyle/>
          <a:p>
            <a:pPr algn="ctr"/>
            <a:r>
              <a:rPr lang="en-US" sz="3600" dirty="0" err="1" smtClean="0">
                <a:latin typeface="Bernard MT Condensed" panose="02050806060905020404" pitchFamily="18" charset="0"/>
              </a:rPr>
              <a:t>Impostorism</a:t>
            </a:r>
            <a:r>
              <a:rPr lang="en-US" sz="3600" dirty="0">
                <a:latin typeface="Bernard MT Condensed" panose="02050806060905020404" pitchFamily="18" charset="0"/>
              </a:rPr>
              <a:t>:</a:t>
            </a:r>
          </a:p>
          <a:p>
            <a:pPr algn="ctr"/>
            <a:r>
              <a:rPr lang="en-US" sz="3600" dirty="0">
                <a:latin typeface="Bernard MT Condensed" panose="02050806060905020404" pitchFamily="18" charset="0"/>
              </a:rPr>
              <a:t>Fake it ‘til you make it</a:t>
            </a:r>
          </a:p>
        </p:txBody>
      </p:sp>
      <p:sp>
        <p:nvSpPr>
          <p:cNvPr id="21" name="Footer Placeholder 8"/>
          <p:cNvSpPr>
            <a:spLocks noGrp="1"/>
          </p:cNvSpPr>
          <p:nvPr>
            <p:ph type="ftr" sz="quarter" idx="11"/>
          </p:nvPr>
        </p:nvSpPr>
        <p:spPr>
          <a:xfrm>
            <a:off x="381000" y="6566572"/>
            <a:ext cx="5104667" cy="279400"/>
          </a:xfrm>
        </p:spPr>
        <p:txBody>
          <a:bodyPr/>
          <a:lstStyle/>
          <a:p>
            <a:r>
              <a:rPr lang="en-US" dirty="0"/>
              <a:t>HM 2018 MDL Conference</a:t>
            </a:r>
          </a:p>
        </p:txBody>
      </p:sp>
      <p:sp>
        <p:nvSpPr>
          <p:cNvPr id="3" name="TextBox 2">
            <a:extLst>
              <a:ext uri="{FF2B5EF4-FFF2-40B4-BE49-F238E27FC236}">
                <a16:creationId xmlns:a16="http://schemas.microsoft.com/office/drawing/2014/main" xmlns="" id="{C88A2023-E79A-024D-85C6-BD08C9C8153F}"/>
              </a:ext>
            </a:extLst>
          </p:cNvPr>
          <p:cNvSpPr txBox="1"/>
          <p:nvPr/>
        </p:nvSpPr>
        <p:spPr>
          <a:xfrm>
            <a:off x="1981200" y="4695873"/>
            <a:ext cx="5029200" cy="923330"/>
          </a:xfrm>
          <a:prstGeom prst="rect">
            <a:avLst/>
          </a:prstGeom>
          <a:noFill/>
        </p:spPr>
        <p:txBody>
          <a:bodyPr wrap="square" rtlCol="0">
            <a:spAutoFit/>
          </a:bodyPr>
          <a:lstStyle/>
          <a:p>
            <a:pPr algn="ctr"/>
            <a:r>
              <a:rPr lang="en-US" dirty="0"/>
              <a:t>Lindsey A. Cheek	</a:t>
            </a:r>
            <a:r>
              <a:rPr lang="en-US" dirty="0" err="1"/>
              <a:t>lcheek@thecheeklawfirm.com</a:t>
            </a:r>
            <a:endParaRPr lang="en-US" dirty="0"/>
          </a:p>
          <a:p>
            <a:pPr algn="ctr"/>
            <a:r>
              <a:rPr lang="en-US" dirty="0"/>
              <a:t>Bridget B. Truxillo	</a:t>
            </a:r>
            <a:r>
              <a:rPr lang="en-US" dirty="0" err="1"/>
              <a:t>btruxillo@thecheeklawfirm.com</a:t>
            </a:r>
            <a:endParaRPr lang="en-US" dirty="0"/>
          </a:p>
          <a:p>
            <a:pPr algn="ctr"/>
            <a:r>
              <a:rPr lang="en-US" dirty="0"/>
              <a:t>Rubi L. Brown	</a:t>
            </a:r>
            <a:r>
              <a:rPr lang="en-US" dirty="0" err="1"/>
              <a:t>rbrown@thecheeklawfirm.com</a:t>
            </a:r>
            <a:endParaRPr lang="en-US" dirty="0"/>
          </a:p>
        </p:txBody>
      </p:sp>
      <p:sp>
        <p:nvSpPr>
          <p:cNvPr id="4" name="TextBox 3">
            <a:extLst>
              <a:ext uri="{FF2B5EF4-FFF2-40B4-BE49-F238E27FC236}">
                <a16:creationId xmlns:a16="http://schemas.microsoft.com/office/drawing/2014/main" xmlns="" id="{51DEC197-9859-7940-B33D-EA62863A6338}"/>
              </a:ext>
            </a:extLst>
          </p:cNvPr>
          <p:cNvSpPr txBox="1"/>
          <p:nvPr/>
        </p:nvSpPr>
        <p:spPr>
          <a:xfrm>
            <a:off x="1066800" y="5726668"/>
            <a:ext cx="7086600" cy="369332"/>
          </a:xfrm>
          <a:prstGeom prst="rect">
            <a:avLst/>
          </a:prstGeom>
          <a:noFill/>
        </p:spPr>
        <p:txBody>
          <a:bodyPr wrap="square" rtlCol="0">
            <a:spAutoFit/>
          </a:bodyPr>
          <a:lstStyle/>
          <a:p>
            <a:pPr algn="ctr"/>
            <a:r>
              <a:rPr lang="en-US" dirty="0"/>
              <a:t>The Cheek Law Firm, 650 Poydras, Ste. 2310, New Orleans, LA 70130</a:t>
            </a:r>
          </a:p>
        </p:txBody>
      </p:sp>
      <p:pic>
        <p:nvPicPr>
          <p:cNvPr id="9" name="Picture 8">
            <a:extLst>
              <a:ext uri="{FF2B5EF4-FFF2-40B4-BE49-F238E27FC236}">
                <a16:creationId xmlns:a16="http://schemas.microsoft.com/office/drawing/2014/main" xmlns="" id="{67E051FA-5F19-6448-9100-D9D00F7F11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234" y="1742438"/>
            <a:ext cx="5009166" cy="2876886"/>
          </a:xfrm>
          <a:prstGeom prst="rect">
            <a:avLst/>
          </a:prstGeom>
        </p:spPr>
      </p:pic>
    </p:spTree>
    <p:extLst>
      <p:ext uri="{BB962C8B-B14F-4D97-AF65-F5344CB8AC3E}">
        <p14:creationId xmlns:p14="http://schemas.microsoft.com/office/powerpoint/2010/main" val="235478321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82161" y="514859"/>
            <a:ext cx="4779678" cy="5828281"/>
          </a:xfrm>
          <a:prstGeom prst="rect">
            <a:avLst/>
          </a:prstGeom>
        </p:spPr>
      </p:pic>
      <p:sp>
        <p:nvSpPr>
          <p:cNvPr id="2" name="Title 1"/>
          <p:cNvSpPr>
            <a:spLocks noGrp="1"/>
          </p:cNvSpPr>
          <p:nvPr>
            <p:ph type="title"/>
          </p:nvPr>
        </p:nvSpPr>
        <p:spPr/>
        <p:txBody>
          <a:bodyPr>
            <a:normAutofit/>
          </a:bodyPr>
          <a:lstStyle/>
          <a:p>
            <a:r>
              <a:rPr lang="en-US" dirty="0"/>
              <a:t>Emma Watson</a:t>
            </a:r>
          </a:p>
        </p:txBody>
      </p:sp>
      <p:sp>
        <p:nvSpPr>
          <p:cNvPr id="3" name="Content Placeholder 2"/>
          <p:cNvSpPr>
            <a:spLocks noGrp="1"/>
          </p:cNvSpPr>
          <p:nvPr>
            <p:ph idx="1"/>
          </p:nvPr>
        </p:nvSpPr>
        <p:spPr>
          <a:xfrm>
            <a:off x="914400" y="2490135"/>
            <a:ext cx="7543799" cy="3444997"/>
          </a:xfrm>
        </p:spPr>
        <p:txBody>
          <a:bodyPr>
            <a:normAutofit/>
          </a:bodyPr>
          <a:lstStyle/>
          <a:p>
            <a:pPr marL="0" indent="0">
              <a:buNone/>
            </a:pPr>
            <a:r>
              <a:rPr lang="en-US" sz="2800" dirty="0"/>
              <a:t>In 2013,</a:t>
            </a:r>
            <a:r>
              <a:rPr lang="en-US" sz="2800" i="1" dirty="0"/>
              <a:t> Harry Potter</a:t>
            </a:r>
            <a:r>
              <a:rPr lang="en-US" sz="2800" dirty="0"/>
              <a:t> actress </a:t>
            </a:r>
            <a:r>
              <a:rPr lang="en-US" sz="2800" b="1" dirty="0"/>
              <a:t>Emma Watson</a:t>
            </a:r>
            <a:r>
              <a:rPr lang="en-US" sz="2800" dirty="0"/>
              <a:t> revealed in </a:t>
            </a:r>
            <a:r>
              <a:rPr lang="en-US" sz="2800" i="1" dirty="0"/>
              <a:t>Rookie </a:t>
            </a:r>
            <a:r>
              <a:rPr lang="en-US" sz="2800" dirty="0"/>
              <a:t>magazine, </a:t>
            </a:r>
            <a:r>
              <a:rPr lang="en-US" sz="2800" i="1" dirty="0"/>
              <a:t>“It’s almost like the better I do, the more my feeling of inadequacy actually increases, because I’m just going, ‘Any moment, someone’s going to find out I’m a total fraud, and that I don’t deserve any of what I’ve achieved.”</a:t>
            </a:r>
            <a:endParaRPr lang="en-US" sz="2800" dirty="0"/>
          </a:p>
        </p:txBody>
      </p:sp>
    </p:spTree>
    <p:extLst>
      <p:ext uri="{BB962C8B-B14F-4D97-AF65-F5344CB8AC3E}">
        <p14:creationId xmlns:p14="http://schemas.microsoft.com/office/powerpoint/2010/main" val="489638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82161" y="514859"/>
            <a:ext cx="4779678" cy="5828281"/>
          </a:xfrm>
          <a:prstGeom prst="rect">
            <a:avLst/>
          </a:prstGeom>
        </p:spPr>
      </p:pic>
      <p:sp>
        <p:nvSpPr>
          <p:cNvPr id="2" name="Title 1"/>
          <p:cNvSpPr>
            <a:spLocks noGrp="1"/>
          </p:cNvSpPr>
          <p:nvPr>
            <p:ph type="title"/>
          </p:nvPr>
        </p:nvSpPr>
        <p:spPr/>
        <p:txBody>
          <a:bodyPr>
            <a:normAutofit/>
          </a:bodyPr>
          <a:lstStyle/>
          <a:p>
            <a:r>
              <a:rPr lang="en-US" dirty="0"/>
              <a:t>Jodi Foster</a:t>
            </a:r>
          </a:p>
        </p:txBody>
      </p:sp>
      <p:sp>
        <p:nvSpPr>
          <p:cNvPr id="3" name="Content Placeholder 2"/>
          <p:cNvSpPr>
            <a:spLocks noGrp="1"/>
          </p:cNvSpPr>
          <p:nvPr>
            <p:ph idx="1"/>
          </p:nvPr>
        </p:nvSpPr>
        <p:spPr/>
        <p:txBody>
          <a:bodyPr/>
          <a:lstStyle/>
          <a:p>
            <a:pPr marL="0" indent="0">
              <a:buNone/>
            </a:pPr>
            <a:r>
              <a:rPr lang="en-US" b="1" dirty="0"/>
              <a:t>Jodie Foster </a:t>
            </a:r>
            <a:r>
              <a:rPr lang="en-US" dirty="0"/>
              <a:t>won two Best Actress Oscars for her performances in </a:t>
            </a:r>
            <a:r>
              <a:rPr lang="en-US" i="1" dirty="0"/>
              <a:t>The Accused</a:t>
            </a:r>
            <a:r>
              <a:rPr lang="en-US" dirty="0"/>
              <a:t> and </a:t>
            </a:r>
            <a:r>
              <a:rPr lang="en-US" i="1" dirty="0"/>
              <a:t>The Silence of the Lambs</a:t>
            </a:r>
            <a:r>
              <a:rPr lang="en-US" dirty="0"/>
              <a:t>. Still, Foster was worried she’d be discovered to be a fraud. </a:t>
            </a:r>
            <a:r>
              <a:rPr lang="en-US" i="1" dirty="0"/>
              <a:t>“I thought everybody would find out, and they’d take the Oscar back. They’d come to my house, knocking on the door, ‘Excuse me, we meant to give that to someone else,’”</a:t>
            </a:r>
            <a:r>
              <a:rPr lang="en-US" dirty="0"/>
              <a:t> the star admitted.</a:t>
            </a:r>
          </a:p>
        </p:txBody>
      </p:sp>
      <p:sp>
        <p:nvSpPr>
          <p:cNvPr id="4" name="Footer Placeholder 3"/>
          <p:cNvSpPr>
            <a:spLocks noGrp="1"/>
          </p:cNvSpPr>
          <p:nvPr>
            <p:ph type="ftr" sz="quarter" idx="11"/>
          </p:nvPr>
        </p:nvSpPr>
        <p:spPr>
          <a:xfrm>
            <a:off x="457200" y="6557335"/>
            <a:ext cx="5104667" cy="279400"/>
          </a:xfrm>
        </p:spPr>
        <p:txBody>
          <a:bodyPr/>
          <a:lstStyle/>
          <a:p>
            <a:r>
              <a:rPr lang="en-US" dirty="0">
                <a:solidFill>
                  <a:prstClr val="black">
                    <a:tint val="75000"/>
                  </a:prstClr>
                </a:solidFill>
              </a:rPr>
              <a:t>CLF- 2018 HM MDL Conference</a:t>
            </a:r>
          </a:p>
        </p:txBody>
      </p:sp>
    </p:spTree>
    <p:extLst>
      <p:ext uri="{BB962C8B-B14F-4D97-AF65-F5344CB8AC3E}">
        <p14:creationId xmlns:p14="http://schemas.microsoft.com/office/powerpoint/2010/main" val="4015849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82161" y="514859"/>
            <a:ext cx="4779678" cy="5828281"/>
          </a:xfrm>
          <a:prstGeom prst="rect">
            <a:avLst/>
          </a:prstGeom>
        </p:spPr>
      </p:pic>
      <p:sp>
        <p:nvSpPr>
          <p:cNvPr id="2" name="Title 1">
            <a:extLst>
              <a:ext uri="{FF2B5EF4-FFF2-40B4-BE49-F238E27FC236}">
                <a16:creationId xmlns:a16="http://schemas.microsoft.com/office/drawing/2014/main" xmlns="" id="{7C4D3BD1-B8FE-DE4C-925D-5A0A942F4E70}"/>
              </a:ext>
            </a:extLst>
          </p:cNvPr>
          <p:cNvSpPr>
            <a:spLocks noGrp="1"/>
          </p:cNvSpPr>
          <p:nvPr>
            <p:ph type="title"/>
          </p:nvPr>
        </p:nvSpPr>
        <p:spPr>
          <a:xfrm>
            <a:off x="1176867" y="788337"/>
            <a:ext cx="6798734" cy="1303867"/>
          </a:xfrm>
        </p:spPr>
        <p:txBody>
          <a:bodyPr>
            <a:normAutofit/>
          </a:bodyPr>
          <a:lstStyle/>
          <a:p>
            <a:r>
              <a:rPr lang="en-US" dirty="0"/>
              <a:t>Kate Winslet</a:t>
            </a:r>
          </a:p>
        </p:txBody>
      </p:sp>
      <p:pic>
        <p:nvPicPr>
          <p:cNvPr id="6" name="Picture 5">
            <a:extLst>
              <a:ext uri="{FF2B5EF4-FFF2-40B4-BE49-F238E27FC236}">
                <a16:creationId xmlns:a16="http://schemas.microsoft.com/office/drawing/2014/main" xmlns="" id="{3EC65DFF-0868-C149-B460-CBFE353C9C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399" y="2398339"/>
            <a:ext cx="6680201" cy="3490944"/>
          </a:xfrm>
          <a:prstGeom prst="rect">
            <a:avLst/>
          </a:prstGeom>
        </p:spPr>
      </p:pic>
    </p:spTree>
    <p:extLst>
      <p:ext uri="{BB962C8B-B14F-4D97-AF65-F5344CB8AC3E}">
        <p14:creationId xmlns:p14="http://schemas.microsoft.com/office/powerpoint/2010/main" val="2520667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182161" y="514859"/>
            <a:ext cx="4779678" cy="5828281"/>
          </a:xfrm>
          <a:prstGeom prst="rect">
            <a:avLst/>
          </a:prstGeom>
        </p:spPr>
      </p:pic>
      <p:sp>
        <p:nvSpPr>
          <p:cNvPr id="2" name="Title 1"/>
          <p:cNvSpPr>
            <a:spLocks noGrp="1"/>
          </p:cNvSpPr>
          <p:nvPr>
            <p:ph type="title"/>
          </p:nvPr>
        </p:nvSpPr>
        <p:spPr/>
        <p:txBody>
          <a:bodyPr>
            <a:normAutofit/>
          </a:bodyPr>
          <a:lstStyle/>
          <a:p>
            <a:r>
              <a:rPr lang="en-US" dirty="0" smtClean="0"/>
              <a:t>Men go through it too…</a:t>
            </a:r>
            <a:endParaRPr lang="en-US" dirty="0"/>
          </a:p>
        </p:txBody>
      </p:sp>
      <p:sp>
        <p:nvSpPr>
          <p:cNvPr id="5" name="TextBox 4"/>
          <p:cNvSpPr txBox="1"/>
          <p:nvPr/>
        </p:nvSpPr>
        <p:spPr>
          <a:xfrm>
            <a:off x="5715000" y="5927292"/>
            <a:ext cx="2581476" cy="276999"/>
          </a:xfrm>
          <a:prstGeom prst="rect">
            <a:avLst/>
          </a:prstGeom>
          <a:noFill/>
        </p:spPr>
        <p:txBody>
          <a:bodyPr wrap="none" rtlCol="0">
            <a:spAutoFit/>
          </a:bodyPr>
          <a:lstStyle/>
          <a:p>
            <a:r>
              <a:rPr lang="en-US" sz="1200" dirty="0"/>
              <a:t>*KCIC 2017 Asbestos Litigation Report</a:t>
            </a:r>
          </a:p>
        </p:txBody>
      </p:sp>
      <p:sp>
        <p:nvSpPr>
          <p:cNvPr id="3" name="TextBox 2">
            <a:extLst>
              <a:ext uri="{FF2B5EF4-FFF2-40B4-BE49-F238E27FC236}">
                <a16:creationId xmlns:a16="http://schemas.microsoft.com/office/drawing/2014/main" xmlns="" id="{598F2251-565B-954F-9275-0C8603D51339}"/>
              </a:ext>
            </a:extLst>
          </p:cNvPr>
          <p:cNvSpPr txBox="1"/>
          <p:nvPr/>
        </p:nvSpPr>
        <p:spPr>
          <a:xfrm>
            <a:off x="1371600" y="2619683"/>
            <a:ext cx="2667000" cy="3416320"/>
          </a:xfrm>
          <a:prstGeom prst="rect">
            <a:avLst/>
          </a:prstGeom>
          <a:noFill/>
        </p:spPr>
        <p:txBody>
          <a:bodyPr wrap="square" rtlCol="0">
            <a:spAutoFit/>
          </a:bodyPr>
          <a:lstStyle/>
          <a:p>
            <a:r>
              <a:rPr lang="en-US" sz="2400" dirty="0" smtClean="0"/>
              <a:t>Albert </a:t>
            </a:r>
            <a:r>
              <a:rPr lang="en-US" sz="2400" dirty="0"/>
              <a:t>Einstein stated he was an “involuntary swindler” whose work did not deserve as much attention as it had received.</a:t>
            </a:r>
          </a:p>
          <a:p>
            <a:endParaRPr lang="en-US" sz="2400" dirty="0"/>
          </a:p>
        </p:txBody>
      </p:sp>
      <p:pic>
        <p:nvPicPr>
          <p:cNvPr id="6" name="Picture 5">
            <a:extLst>
              <a:ext uri="{FF2B5EF4-FFF2-40B4-BE49-F238E27FC236}">
                <a16:creationId xmlns:a16="http://schemas.microsoft.com/office/drawing/2014/main" xmlns="" id="{A667420D-F900-6B49-9C82-C1460FE611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9245" y="2684521"/>
            <a:ext cx="3676355" cy="2764392"/>
          </a:xfrm>
          <a:prstGeom prst="rect">
            <a:avLst/>
          </a:prstGeom>
        </p:spPr>
      </p:pic>
    </p:spTree>
    <p:extLst>
      <p:ext uri="{BB962C8B-B14F-4D97-AF65-F5344CB8AC3E}">
        <p14:creationId xmlns:p14="http://schemas.microsoft.com/office/powerpoint/2010/main" val="1884474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182161" y="514859"/>
            <a:ext cx="4779678" cy="5828281"/>
          </a:xfrm>
          <a:prstGeom prst="rect">
            <a:avLst/>
          </a:prstGeom>
        </p:spPr>
      </p:pic>
      <p:sp>
        <p:nvSpPr>
          <p:cNvPr id="2" name="Title 1"/>
          <p:cNvSpPr>
            <a:spLocks noGrp="1"/>
          </p:cNvSpPr>
          <p:nvPr>
            <p:ph type="title"/>
          </p:nvPr>
        </p:nvSpPr>
        <p:spPr/>
        <p:txBody>
          <a:bodyPr>
            <a:normAutofit/>
          </a:bodyPr>
          <a:lstStyle/>
          <a:p>
            <a:r>
              <a:rPr lang="en-US" dirty="0"/>
              <a:t>Where did this start?</a:t>
            </a:r>
          </a:p>
        </p:txBody>
      </p:sp>
      <p:sp>
        <p:nvSpPr>
          <p:cNvPr id="4" name="Footer Placeholder 3"/>
          <p:cNvSpPr>
            <a:spLocks noGrp="1"/>
          </p:cNvSpPr>
          <p:nvPr>
            <p:ph type="ftr" sz="quarter" idx="11"/>
          </p:nvPr>
        </p:nvSpPr>
        <p:spPr>
          <a:xfrm>
            <a:off x="609600" y="6553200"/>
            <a:ext cx="5104667" cy="279400"/>
          </a:xfrm>
        </p:spPr>
        <p:txBody>
          <a:bodyPr/>
          <a:lstStyle/>
          <a:p>
            <a:r>
              <a:rPr lang="en-US" dirty="0">
                <a:solidFill>
                  <a:prstClr val="black">
                    <a:tint val="75000"/>
                  </a:prstClr>
                </a:solidFill>
              </a:rPr>
              <a:t>CLF- 2018 HM MDL Conference</a:t>
            </a:r>
          </a:p>
        </p:txBody>
      </p:sp>
      <p:sp>
        <p:nvSpPr>
          <p:cNvPr id="10" name="TextBox 9">
            <a:extLst>
              <a:ext uri="{FF2B5EF4-FFF2-40B4-BE49-F238E27FC236}">
                <a16:creationId xmlns:a16="http://schemas.microsoft.com/office/drawing/2014/main" xmlns="" id="{BDD6D854-A172-1D40-A390-BD7EF565033E}"/>
              </a:ext>
            </a:extLst>
          </p:cNvPr>
          <p:cNvSpPr txBox="1"/>
          <p:nvPr/>
        </p:nvSpPr>
        <p:spPr>
          <a:xfrm>
            <a:off x="1752600" y="2667000"/>
            <a:ext cx="5638800" cy="4062651"/>
          </a:xfrm>
          <a:prstGeom prst="rect">
            <a:avLst/>
          </a:prstGeom>
          <a:noFill/>
        </p:spPr>
        <p:txBody>
          <a:bodyPr wrap="square" rtlCol="0">
            <a:spAutoFit/>
          </a:bodyPr>
          <a:lstStyle/>
          <a:p>
            <a:r>
              <a:rPr lang="en-US" sz="2800" dirty="0"/>
              <a:t>Psychologist </a:t>
            </a:r>
            <a:r>
              <a:rPr lang="en-US" sz="2800" dirty="0" smtClean="0"/>
              <a:t>Dr. Pauline </a:t>
            </a:r>
            <a:r>
              <a:rPr lang="en-US" sz="2800" dirty="0"/>
              <a:t>Rose </a:t>
            </a:r>
            <a:r>
              <a:rPr lang="en-US" sz="2800" dirty="0" err="1"/>
              <a:t>Clance</a:t>
            </a:r>
            <a:r>
              <a:rPr lang="en-US" sz="2800" dirty="0"/>
              <a:t> was the first to study this unwarranted sense of insecurity</a:t>
            </a:r>
            <a:r>
              <a:rPr lang="en-US" sz="2800" dirty="0" smtClean="0"/>
              <a:t>.</a:t>
            </a:r>
          </a:p>
          <a:p>
            <a:endParaRPr lang="en-US" sz="2800" dirty="0"/>
          </a:p>
          <a:p>
            <a:r>
              <a:rPr lang="en-US" sz="2800" dirty="0" smtClean="0"/>
              <a:t>She also developed the “Impostor Phenomenon” test. </a:t>
            </a:r>
            <a:endParaRPr lang="en-US" sz="2800" dirty="0"/>
          </a:p>
          <a:p>
            <a:endParaRPr lang="en-US" dirty="0"/>
          </a:p>
          <a:p>
            <a:endParaRPr lang="en-US" dirty="0"/>
          </a:p>
          <a:p>
            <a:r>
              <a:rPr lang="en-US" dirty="0">
                <a:hlinkClick r:id="rId4"/>
              </a:rPr>
              <a:t>http://paulineroseclance.com/pdf/IPTestandscoring.pdf</a:t>
            </a:r>
            <a:endParaRPr lang="en-US" dirty="0"/>
          </a:p>
          <a:p>
            <a:endParaRPr lang="en-US" dirty="0"/>
          </a:p>
          <a:p>
            <a:endParaRPr lang="en-US" dirty="0"/>
          </a:p>
        </p:txBody>
      </p:sp>
    </p:spTree>
    <p:extLst>
      <p:ext uri="{BB962C8B-B14F-4D97-AF65-F5344CB8AC3E}">
        <p14:creationId xmlns:p14="http://schemas.microsoft.com/office/powerpoint/2010/main" val="3867678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182161" y="514859"/>
            <a:ext cx="4779678" cy="5828281"/>
          </a:xfrm>
          <a:prstGeom prst="rect">
            <a:avLst/>
          </a:prstGeom>
        </p:spPr>
      </p:pic>
      <p:sp>
        <p:nvSpPr>
          <p:cNvPr id="2" name="Title 1"/>
          <p:cNvSpPr>
            <a:spLocks noGrp="1"/>
          </p:cNvSpPr>
          <p:nvPr>
            <p:ph type="title"/>
          </p:nvPr>
        </p:nvSpPr>
        <p:spPr/>
        <p:txBody>
          <a:bodyPr>
            <a:normAutofit/>
          </a:bodyPr>
          <a:lstStyle/>
          <a:p>
            <a:r>
              <a:rPr lang="en-US" dirty="0"/>
              <a:t>Overcoming </a:t>
            </a:r>
            <a:r>
              <a:rPr lang="en-US" dirty="0" err="1" smtClean="0"/>
              <a:t>Impostorism</a:t>
            </a:r>
            <a:endParaRPr lang="en-US" dirty="0"/>
          </a:p>
        </p:txBody>
      </p:sp>
      <p:sp>
        <p:nvSpPr>
          <p:cNvPr id="4" name="Footer Placeholder 3"/>
          <p:cNvSpPr>
            <a:spLocks noGrp="1"/>
          </p:cNvSpPr>
          <p:nvPr>
            <p:ph type="ftr" sz="quarter" idx="11"/>
          </p:nvPr>
        </p:nvSpPr>
        <p:spPr>
          <a:xfrm>
            <a:off x="609600" y="6553200"/>
            <a:ext cx="5104667" cy="279400"/>
          </a:xfrm>
        </p:spPr>
        <p:txBody>
          <a:bodyPr/>
          <a:lstStyle/>
          <a:p>
            <a:r>
              <a:rPr lang="en-US" dirty="0">
                <a:solidFill>
                  <a:prstClr val="black">
                    <a:tint val="75000"/>
                  </a:prstClr>
                </a:solidFill>
              </a:rPr>
              <a:t>CLF- </a:t>
            </a:r>
            <a:r>
              <a:rPr lang="en-US" dirty="0" smtClean="0">
                <a:solidFill>
                  <a:prstClr val="black">
                    <a:tint val="75000"/>
                  </a:prstClr>
                </a:solidFill>
              </a:rPr>
              <a:t>Alliance of Women Trial Lawyers Fall Conference 2018</a:t>
            </a:r>
            <a:endParaRPr lang="en-US" dirty="0">
              <a:solidFill>
                <a:prstClr val="black">
                  <a:tint val="75000"/>
                </a:prstClr>
              </a:solidFill>
            </a:endParaRPr>
          </a:p>
        </p:txBody>
      </p:sp>
      <p:sp>
        <p:nvSpPr>
          <p:cNvPr id="7" name="TextBox 6"/>
          <p:cNvSpPr txBox="1"/>
          <p:nvPr/>
        </p:nvSpPr>
        <p:spPr>
          <a:xfrm>
            <a:off x="5715000" y="5927292"/>
            <a:ext cx="2581476" cy="276999"/>
          </a:xfrm>
          <a:prstGeom prst="rect">
            <a:avLst/>
          </a:prstGeom>
          <a:noFill/>
        </p:spPr>
        <p:txBody>
          <a:bodyPr wrap="none" rtlCol="0">
            <a:spAutoFit/>
          </a:bodyPr>
          <a:lstStyle/>
          <a:p>
            <a:r>
              <a:rPr lang="en-US" sz="1200" dirty="0"/>
              <a:t>*KCIC 2017 Asbestos Litigation Report</a:t>
            </a:r>
          </a:p>
        </p:txBody>
      </p:sp>
      <p:sp>
        <p:nvSpPr>
          <p:cNvPr id="3" name="TextBox 2">
            <a:extLst>
              <a:ext uri="{FF2B5EF4-FFF2-40B4-BE49-F238E27FC236}">
                <a16:creationId xmlns:a16="http://schemas.microsoft.com/office/drawing/2014/main" xmlns="" id="{20D6287D-9697-0E40-960B-3167807E4FB2}"/>
              </a:ext>
            </a:extLst>
          </p:cNvPr>
          <p:cNvSpPr txBox="1"/>
          <p:nvPr/>
        </p:nvSpPr>
        <p:spPr>
          <a:xfrm>
            <a:off x="1295400" y="2532965"/>
            <a:ext cx="6248400" cy="923330"/>
          </a:xfrm>
          <a:prstGeom prst="rect">
            <a:avLst/>
          </a:prstGeom>
          <a:noFill/>
        </p:spPr>
        <p:txBody>
          <a:bodyPr wrap="square" rtlCol="0">
            <a:spAutoFit/>
          </a:bodyPr>
          <a:lstStyle/>
          <a:p>
            <a:r>
              <a:rPr lang="en-US" dirty="0"/>
              <a:t>Name the feeling. Sharing your experiences with others allows you to see them in a more positive light.</a:t>
            </a:r>
          </a:p>
          <a:p>
            <a:endParaRPr lang="en-US" dirty="0"/>
          </a:p>
        </p:txBody>
      </p:sp>
      <p:pic>
        <p:nvPicPr>
          <p:cNvPr id="6" name="Picture 5">
            <a:extLst>
              <a:ext uri="{FF2B5EF4-FFF2-40B4-BE49-F238E27FC236}">
                <a16:creationId xmlns:a16="http://schemas.microsoft.com/office/drawing/2014/main" xmlns="" id="{9282BC3F-2D86-C148-8EC0-155D75A6A9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3024" y="3429000"/>
            <a:ext cx="6921500" cy="2755970"/>
          </a:xfrm>
          <a:prstGeom prst="rect">
            <a:avLst/>
          </a:prstGeom>
        </p:spPr>
      </p:pic>
    </p:spTree>
    <p:extLst>
      <p:ext uri="{BB962C8B-B14F-4D97-AF65-F5344CB8AC3E}">
        <p14:creationId xmlns:p14="http://schemas.microsoft.com/office/powerpoint/2010/main" val="684923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182161" y="514859"/>
            <a:ext cx="4779678" cy="5828281"/>
          </a:xfrm>
          <a:prstGeom prst="rect">
            <a:avLst/>
          </a:prstGeom>
        </p:spPr>
      </p:pic>
      <p:sp>
        <p:nvSpPr>
          <p:cNvPr id="2" name="Title 1"/>
          <p:cNvSpPr>
            <a:spLocks noGrp="1"/>
          </p:cNvSpPr>
          <p:nvPr>
            <p:ph type="title"/>
          </p:nvPr>
        </p:nvSpPr>
        <p:spPr/>
        <p:txBody>
          <a:bodyPr>
            <a:normAutofit/>
          </a:bodyPr>
          <a:lstStyle/>
          <a:p>
            <a:r>
              <a:rPr lang="en-US" dirty="0"/>
              <a:t>Overcoming </a:t>
            </a:r>
            <a:r>
              <a:rPr lang="en-US" dirty="0" err="1"/>
              <a:t>Imposterism</a:t>
            </a:r>
            <a:endParaRPr lang="en-US" dirty="0"/>
          </a:p>
        </p:txBody>
      </p:sp>
      <p:sp>
        <p:nvSpPr>
          <p:cNvPr id="4" name="Footer Placeholder 3"/>
          <p:cNvSpPr>
            <a:spLocks noGrp="1"/>
          </p:cNvSpPr>
          <p:nvPr>
            <p:ph type="ftr" sz="quarter" idx="11"/>
          </p:nvPr>
        </p:nvSpPr>
        <p:spPr>
          <a:xfrm>
            <a:off x="609600" y="6553200"/>
            <a:ext cx="5104667" cy="279400"/>
          </a:xfrm>
        </p:spPr>
        <p:txBody>
          <a:bodyPr/>
          <a:lstStyle/>
          <a:p>
            <a:r>
              <a:rPr lang="en-US" dirty="0">
                <a:solidFill>
                  <a:prstClr val="black">
                    <a:tint val="75000"/>
                  </a:prstClr>
                </a:solidFill>
              </a:rPr>
              <a:t>CLF- </a:t>
            </a:r>
            <a:r>
              <a:rPr lang="en-US" dirty="0" smtClean="0">
                <a:solidFill>
                  <a:prstClr val="black">
                    <a:tint val="75000"/>
                  </a:prstClr>
                </a:solidFill>
              </a:rPr>
              <a:t>Alliance of Women Trial Lawyers Fall Conference 2018</a:t>
            </a:r>
            <a:endParaRPr lang="en-US" dirty="0">
              <a:solidFill>
                <a:prstClr val="black">
                  <a:tint val="75000"/>
                </a:prstClr>
              </a:solidFill>
            </a:endParaRPr>
          </a:p>
        </p:txBody>
      </p:sp>
      <p:sp>
        <p:nvSpPr>
          <p:cNvPr id="7" name="TextBox 6"/>
          <p:cNvSpPr txBox="1"/>
          <p:nvPr/>
        </p:nvSpPr>
        <p:spPr>
          <a:xfrm>
            <a:off x="5715000" y="5927292"/>
            <a:ext cx="2581476" cy="276999"/>
          </a:xfrm>
          <a:prstGeom prst="rect">
            <a:avLst/>
          </a:prstGeom>
          <a:noFill/>
        </p:spPr>
        <p:txBody>
          <a:bodyPr wrap="none" rtlCol="0">
            <a:spAutoFit/>
          </a:bodyPr>
          <a:lstStyle/>
          <a:p>
            <a:r>
              <a:rPr lang="en-US" sz="1200" dirty="0"/>
              <a:t>*KCIC 2017 Asbestos Litigation Report</a:t>
            </a:r>
          </a:p>
        </p:txBody>
      </p:sp>
      <p:sp>
        <p:nvSpPr>
          <p:cNvPr id="3" name="TextBox 2">
            <a:extLst>
              <a:ext uri="{FF2B5EF4-FFF2-40B4-BE49-F238E27FC236}">
                <a16:creationId xmlns:a16="http://schemas.microsoft.com/office/drawing/2014/main" xmlns="" id="{20D6287D-9697-0E40-960B-3167807E4FB2}"/>
              </a:ext>
            </a:extLst>
          </p:cNvPr>
          <p:cNvSpPr txBox="1"/>
          <p:nvPr/>
        </p:nvSpPr>
        <p:spPr>
          <a:xfrm>
            <a:off x="1295400" y="2532965"/>
            <a:ext cx="6248400" cy="646331"/>
          </a:xfrm>
          <a:prstGeom prst="rect">
            <a:avLst/>
          </a:prstGeom>
          <a:noFill/>
        </p:spPr>
        <p:txBody>
          <a:bodyPr wrap="square" rtlCol="0">
            <a:spAutoFit/>
          </a:bodyPr>
          <a:lstStyle/>
          <a:p>
            <a:r>
              <a:rPr lang="en-US" dirty="0"/>
              <a:t>Know your values: when you think of times when you were happiest or the most satisfied, which values come to mind?</a:t>
            </a:r>
          </a:p>
        </p:txBody>
      </p:sp>
      <p:pic>
        <p:nvPicPr>
          <p:cNvPr id="6" name="Picture 5">
            <a:extLst>
              <a:ext uri="{FF2B5EF4-FFF2-40B4-BE49-F238E27FC236}">
                <a16:creationId xmlns:a16="http://schemas.microsoft.com/office/drawing/2014/main" xmlns="" id="{9282BC3F-2D86-C148-8EC0-155D75A6A9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3024" y="3429000"/>
            <a:ext cx="6921500" cy="2755970"/>
          </a:xfrm>
          <a:prstGeom prst="rect">
            <a:avLst/>
          </a:prstGeom>
        </p:spPr>
      </p:pic>
    </p:spTree>
    <p:extLst>
      <p:ext uri="{BB962C8B-B14F-4D97-AF65-F5344CB8AC3E}">
        <p14:creationId xmlns:p14="http://schemas.microsoft.com/office/powerpoint/2010/main" val="3483658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182161" y="514859"/>
            <a:ext cx="4779678" cy="5828281"/>
          </a:xfrm>
          <a:prstGeom prst="rect">
            <a:avLst/>
          </a:prstGeom>
        </p:spPr>
      </p:pic>
      <p:sp>
        <p:nvSpPr>
          <p:cNvPr id="3" name="Title 2"/>
          <p:cNvSpPr>
            <a:spLocks noGrp="1"/>
          </p:cNvSpPr>
          <p:nvPr>
            <p:ph type="title"/>
          </p:nvPr>
        </p:nvSpPr>
        <p:spPr/>
        <p:txBody>
          <a:bodyPr>
            <a:normAutofit/>
          </a:bodyPr>
          <a:lstStyle/>
          <a:p>
            <a:r>
              <a:rPr lang="en-US" dirty="0"/>
              <a:t>Overcoming </a:t>
            </a:r>
            <a:r>
              <a:rPr lang="en-US" dirty="0" err="1" smtClean="0"/>
              <a:t>Impostorism</a:t>
            </a:r>
            <a:endParaRPr lang="en-US" sz="3100" dirty="0"/>
          </a:p>
        </p:txBody>
      </p:sp>
      <p:pic>
        <p:nvPicPr>
          <p:cNvPr id="12" name="Content Placeholder 11">
            <a:extLst>
              <a:ext uri="{FF2B5EF4-FFF2-40B4-BE49-F238E27FC236}">
                <a16:creationId xmlns:a16="http://schemas.microsoft.com/office/drawing/2014/main" xmlns="" id="{563ADC6C-DD0F-C846-9EAF-DBD010664450}"/>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83327" y="3276600"/>
            <a:ext cx="7377346" cy="2726410"/>
          </a:xfrm>
        </p:spPr>
      </p:pic>
      <p:sp>
        <p:nvSpPr>
          <p:cNvPr id="13" name="TextBox 12">
            <a:extLst>
              <a:ext uri="{FF2B5EF4-FFF2-40B4-BE49-F238E27FC236}">
                <a16:creationId xmlns:a16="http://schemas.microsoft.com/office/drawing/2014/main" xmlns="" id="{EA866D1E-27BB-424E-B26F-EE31A0DEF7FF}"/>
              </a:ext>
            </a:extLst>
          </p:cNvPr>
          <p:cNvSpPr txBox="1"/>
          <p:nvPr/>
        </p:nvSpPr>
        <p:spPr>
          <a:xfrm>
            <a:off x="1574800" y="2362200"/>
            <a:ext cx="6400800" cy="1754326"/>
          </a:xfrm>
          <a:prstGeom prst="rect">
            <a:avLst/>
          </a:prstGeom>
          <a:noFill/>
        </p:spPr>
        <p:txBody>
          <a:bodyPr wrap="square" rtlCol="0">
            <a:spAutoFit/>
          </a:bodyPr>
          <a:lstStyle/>
          <a:p>
            <a:r>
              <a:rPr lang="en-US" dirty="0"/>
              <a:t>Celebrate your </a:t>
            </a:r>
            <a:r>
              <a:rPr lang="en-US" dirty="0" smtClean="0"/>
              <a:t>successes – all of them! </a:t>
            </a:r>
            <a:endParaRPr lang="en-US" dirty="0"/>
          </a:p>
          <a:p>
            <a:pPr marL="285750" indent="-285750">
              <a:buFont typeface="Arial" panose="020B0604020202020204" pitchFamily="34" charset="0"/>
              <a:buChar char="•"/>
            </a:pPr>
            <a:r>
              <a:rPr lang="en-US" dirty="0"/>
              <a:t>Write down compliments you receive or positive feedback. </a:t>
            </a:r>
          </a:p>
          <a:p>
            <a:pPr marL="285750" indent="-285750">
              <a:buFont typeface="Arial" panose="020B0604020202020204" pitchFamily="34" charset="0"/>
              <a:buChar char="•"/>
            </a:pPr>
            <a:r>
              <a:rPr lang="en-US" dirty="0"/>
              <a:t>Write or draw 1-3 things that you have accomplished. </a:t>
            </a:r>
          </a:p>
          <a:p>
            <a:pPr marL="285750" indent="-285750">
              <a:buFont typeface="Arial" panose="020B0604020202020204" pitchFamily="34" charset="0"/>
              <a:buChar char="•"/>
            </a:pPr>
            <a:r>
              <a:rPr lang="en-US" dirty="0"/>
              <a:t>Write about or draw a picture about 1-3 personal qualities or skills that you possess.</a:t>
            </a:r>
          </a:p>
          <a:p>
            <a:endParaRPr lang="en-US" dirty="0"/>
          </a:p>
        </p:txBody>
      </p:sp>
    </p:spTree>
    <p:extLst>
      <p:ext uri="{BB962C8B-B14F-4D97-AF65-F5344CB8AC3E}">
        <p14:creationId xmlns:p14="http://schemas.microsoft.com/office/powerpoint/2010/main" val="1854624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182161" y="514859"/>
            <a:ext cx="4779678" cy="5828281"/>
          </a:xfrm>
          <a:prstGeom prst="rect">
            <a:avLst/>
          </a:prstGeom>
        </p:spPr>
      </p:pic>
      <p:sp>
        <p:nvSpPr>
          <p:cNvPr id="3" name="Title 2"/>
          <p:cNvSpPr>
            <a:spLocks noGrp="1"/>
          </p:cNvSpPr>
          <p:nvPr>
            <p:ph type="title"/>
          </p:nvPr>
        </p:nvSpPr>
        <p:spPr/>
        <p:txBody>
          <a:bodyPr>
            <a:normAutofit/>
          </a:bodyPr>
          <a:lstStyle/>
          <a:p>
            <a:r>
              <a:rPr lang="en-US" dirty="0"/>
              <a:t>Overcoming </a:t>
            </a:r>
            <a:r>
              <a:rPr lang="en-US" dirty="0" err="1" smtClean="0"/>
              <a:t>Impostorism</a:t>
            </a:r>
            <a:endParaRPr lang="en-US" sz="3100" dirty="0"/>
          </a:p>
        </p:txBody>
      </p:sp>
      <p:sp>
        <p:nvSpPr>
          <p:cNvPr id="13" name="TextBox 12">
            <a:extLst>
              <a:ext uri="{FF2B5EF4-FFF2-40B4-BE49-F238E27FC236}">
                <a16:creationId xmlns:a16="http://schemas.microsoft.com/office/drawing/2014/main" xmlns="" id="{EA866D1E-27BB-424E-B26F-EE31A0DEF7FF}"/>
              </a:ext>
            </a:extLst>
          </p:cNvPr>
          <p:cNvSpPr txBox="1"/>
          <p:nvPr/>
        </p:nvSpPr>
        <p:spPr>
          <a:xfrm>
            <a:off x="1574800" y="2323981"/>
            <a:ext cx="6400800" cy="800219"/>
          </a:xfrm>
          <a:prstGeom prst="rect">
            <a:avLst/>
          </a:prstGeom>
          <a:noFill/>
        </p:spPr>
        <p:txBody>
          <a:bodyPr wrap="square" rtlCol="0">
            <a:spAutoFit/>
          </a:bodyPr>
          <a:lstStyle/>
          <a:p>
            <a:r>
              <a:rPr lang="en-US" sz="2800" dirty="0"/>
              <a:t>Understand the growth mindset</a:t>
            </a:r>
          </a:p>
          <a:p>
            <a:endParaRPr lang="en-US" dirty="0"/>
          </a:p>
        </p:txBody>
      </p:sp>
      <p:pic>
        <p:nvPicPr>
          <p:cNvPr id="7" name="Picture 6">
            <a:extLst>
              <a:ext uri="{FF2B5EF4-FFF2-40B4-BE49-F238E27FC236}">
                <a16:creationId xmlns:a16="http://schemas.microsoft.com/office/drawing/2014/main" xmlns="" id="{F7B5BB48-1812-114F-ADB9-BA765CFFF1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936" y="2762309"/>
            <a:ext cx="7762127" cy="3371339"/>
          </a:xfrm>
          <a:prstGeom prst="rect">
            <a:avLst/>
          </a:prstGeom>
        </p:spPr>
      </p:pic>
      <p:sp>
        <p:nvSpPr>
          <p:cNvPr id="8" name="TextBox 7">
            <a:extLst>
              <a:ext uri="{FF2B5EF4-FFF2-40B4-BE49-F238E27FC236}">
                <a16:creationId xmlns:a16="http://schemas.microsoft.com/office/drawing/2014/main" xmlns="" id="{49E52621-4C26-1A42-BA46-E656B0C965A6}"/>
              </a:ext>
            </a:extLst>
          </p:cNvPr>
          <p:cNvSpPr txBox="1"/>
          <p:nvPr/>
        </p:nvSpPr>
        <p:spPr>
          <a:xfrm>
            <a:off x="4343400" y="6133648"/>
            <a:ext cx="4109663" cy="246221"/>
          </a:xfrm>
          <a:prstGeom prst="rect">
            <a:avLst/>
          </a:prstGeom>
          <a:noFill/>
        </p:spPr>
        <p:txBody>
          <a:bodyPr wrap="square" rtlCol="0">
            <a:spAutoFit/>
          </a:bodyPr>
          <a:lstStyle/>
          <a:p>
            <a:r>
              <a:rPr lang="en-US" sz="1000" dirty="0"/>
              <a:t>https://</a:t>
            </a:r>
            <a:r>
              <a:rPr lang="en-US" sz="1000" dirty="0" err="1"/>
              <a:t>cuwip.physics.iastate.edu</a:t>
            </a:r>
            <a:r>
              <a:rPr lang="en-US" sz="1000" dirty="0"/>
              <a:t>/files/page/files/</a:t>
            </a:r>
            <a:r>
              <a:rPr lang="en-US" sz="1000" dirty="0" err="1"/>
              <a:t>impostor_syndrome.pdf</a:t>
            </a:r>
            <a:endParaRPr lang="en-US" sz="1000" dirty="0"/>
          </a:p>
        </p:txBody>
      </p:sp>
    </p:spTree>
    <p:extLst>
      <p:ext uri="{BB962C8B-B14F-4D97-AF65-F5344CB8AC3E}">
        <p14:creationId xmlns:p14="http://schemas.microsoft.com/office/powerpoint/2010/main" val="3793653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182161" y="514859"/>
            <a:ext cx="4779678" cy="5828281"/>
          </a:xfrm>
          <a:prstGeom prst="rect">
            <a:avLst/>
          </a:prstGeom>
        </p:spPr>
      </p:pic>
      <p:sp>
        <p:nvSpPr>
          <p:cNvPr id="3" name="Title 2"/>
          <p:cNvSpPr>
            <a:spLocks noGrp="1"/>
          </p:cNvSpPr>
          <p:nvPr>
            <p:ph type="title"/>
          </p:nvPr>
        </p:nvSpPr>
        <p:spPr/>
        <p:txBody>
          <a:bodyPr>
            <a:normAutofit/>
          </a:bodyPr>
          <a:lstStyle/>
          <a:p>
            <a:r>
              <a:rPr lang="en-US" dirty="0"/>
              <a:t>Key Takeaways</a:t>
            </a:r>
            <a:endParaRPr lang="en-US" sz="3100" dirty="0"/>
          </a:p>
        </p:txBody>
      </p:sp>
      <p:sp>
        <p:nvSpPr>
          <p:cNvPr id="13" name="TextBox 12">
            <a:extLst>
              <a:ext uri="{FF2B5EF4-FFF2-40B4-BE49-F238E27FC236}">
                <a16:creationId xmlns:a16="http://schemas.microsoft.com/office/drawing/2014/main" xmlns="" id="{EA866D1E-27BB-424E-B26F-EE31A0DEF7FF}"/>
              </a:ext>
            </a:extLst>
          </p:cNvPr>
          <p:cNvSpPr txBox="1"/>
          <p:nvPr/>
        </p:nvSpPr>
        <p:spPr>
          <a:xfrm>
            <a:off x="690937" y="2317219"/>
            <a:ext cx="4724400" cy="3200876"/>
          </a:xfrm>
          <a:prstGeom prst="rect">
            <a:avLst/>
          </a:prstGeom>
          <a:noFill/>
        </p:spPr>
        <p:txBody>
          <a:bodyPr wrap="square" rtlCol="0">
            <a:spAutoFit/>
          </a:bodyPr>
          <a:lstStyle/>
          <a:p>
            <a:r>
              <a:rPr lang="en-US" sz="2000" dirty="0"/>
              <a:t>1. Recognize that </a:t>
            </a:r>
            <a:r>
              <a:rPr lang="en-US" sz="2000" dirty="0" smtClean="0"/>
              <a:t>“it” </a:t>
            </a:r>
            <a:r>
              <a:rPr lang="en-US" sz="2000" dirty="0"/>
              <a:t>exists.</a:t>
            </a:r>
          </a:p>
          <a:p>
            <a:r>
              <a:rPr lang="en-US" sz="2000" dirty="0"/>
              <a:t>2. </a:t>
            </a:r>
            <a:r>
              <a:rPr lang="en-US" sz="2000" dirty="0" smtClean="0"/>
              <a:t>Embrace and internalize </a:t>
            </a:r>
            <a:r>
              <a:rPr lang="en-US" sz="2000" dirty="0"/>
              <a:t>positive </a:t>
            </a:r>
            <a:r>
              <a:rPr lang="en-US" sz="2000" dirty="0" smtClean="0"/>
              <a:t>feedback.</a:t>
            </a:r>
            <a:endParaRPr lang="en-US" sz="2000" dirty="0"/>
          </a:p>
          <a:p>
            <a:r>
              <a:rPr lang="en-US" sz="2000" dirty="0"/>
              <a:t>3. </a:t>
            </a:r>
            <a:r>
              <a:rPr lang="en-US" sz="2000" dirty="0" smtClean="0"/>
              <a:t>Do not attribute </a:t>
            </a:r>
            <a:r>
              <a:rPr lang="en-US" sz="2000" dirty="0"/>
              <a:t>your </a:t>
            </a:r>
            <a:r>
              <a:rPr lang="en-US" sz="2000" dirty="0" smtClean="0"/>
              <a:t>success </a:t>
            </a:r>
            <a:r>
              <a:rPr lang="en-US" sz="2000" dirty="0"/>
              <a:t>to </a:t>
            </a:r>
            <a:r>
              <a:rPr lang="en-US" sz="2000" dirty="0" smtClean="0"/>
              <a:t>luck.</a:t>
            </a:r>
            <a:endParaRPr lang="en-US" sz="2000" dirty="0"/>
          </a:p>
          <a:p>
            <a:r>
              <a:rPr lang="en-US" sz="2000" dirty="0"/>
              <a:t>4. </a:t>
            </a:r>
            <a:r>
              <a:rPr lang="en-US" sz="2000" dirty="0" smtClean="0"/>
              <a:t>Do not</a:t>
            </a:r>
            <a:r>
              <a:rPr lang="en-US" sz="2000" dirty="0" smtClean="0"/>
              <a:t> </a:t>
            </a:r>
            <a:r>
              <a:rPr lang="en-US" sz="2000" dirty="0"/>
              <a:t>diminish your </a:t>
            </a:r>
            <a:r>
              <a:rPr lang="en-US" sz="2000" dirty="0" smtClean="0"/>
              <a:t>abilities.</a:t>
            </a:r>
            <a:endParaRPr lang="en-US" sz="2000" dirty="0"/>
          </a:p>
          <a:p>
            <a:pPr marL="800100" lvl="1" indent="-342900">
              <a:buFont typeface="Arial" panose="020B0604020202020204" pitchFamily="34" charset="0"/>
              <a:buChar char="•"/>
            </a:pPr>
            <a:r>
              <a:rPr lang="en-US" sz="2000" dirty="0"/>
              <a:t>Avoid </a:t>
            </a:r>
            <a:r>
              <a:rPr lang="en-US" sz="2000" dirty="0" smtClean="0"/>
              <a:t>the words “merely”, </a:t>
            </a:r>
            <a:r>
              <a:rPr lang="en-US" sz="2000" dirty="0"/>
              <a:t>“only</a:t>
            </a:r>
            <a:r>
              <a:rPr lang="en-US" sz="2000" dirty="0" smtClean="0"/>
              <a:t>”, “</a:t>
            </a:r>
            <a:r>
              <a:rPr lang="en-US" sz="2000" dirty="0"/>
              <a:t>simply”</a:t>
            </a:r>
          </a:p>
          <a:p>
            <a:r>
              <a:rPr lang="en-US" sz="2000" dirty="0"/>
              <a:t>5. Accept that no one knows </a:t>
            </a:r>
            <a:r>
              <a:rPr lang="en-US" sz="2000" dirty="0" smtClean="0"/>
              <a:t>everything.</a:t>
            </a:r>
            <a:endParaRPr lang="en-US" sz="2000" dirty="0"/>
          </a:p>
          <a:p>
            <a:r>
              <a:rPr lang="en-US" sz="2000" dirty="0"/>
              <a:t>6. Accept help from </a:t>
            </a:r>
            <a:r>
              <a:rPr lang="en-US" sz="2000" dirty="0" smtClean="0"/>
              <a:t>others.</a:t>
            </a:r>
            <a:endParaRPr lang="en-US" sz="2000" dirty="0"/>
          </a:p>
          <a:p>
            <a:r>
              <a:rPr lang="en-US" sz="2000" dirty="0"/>
              <a:t>7. Embrace failure and a growth-mindset!</a:t>
            </a:r>
          </a:p>
          <a:p>
            <a:endParaRPr lang="en-US" sz="2200" dirty="0"/>
          </a:p>
        </p:txBody>
      </p:sp>
      <p:sp>
        <p:nvSpPr>
          <p:cNvPr id="8" name="TextBox 7">
            <a:extLst>
              <a:ext uri="{FF2B5EF4-FFF2-40B4-BE49-F238E27FC236}">
                <a16:creationId xmlns:a16="http://schemas.microsoft.com/office/drawing/2014/main" xmlns="" id="{49E52621-4C26-1A42-BA46-E656B0C965A6}"/>
              </a:ext>
            </a:extLst>
          </p:cNvPr>
          <p:cNvSpPr txBox="1"/>
          <p:nvPr/>
        </p:nvSpPr>
        <p:spPr>
          <a:xfrm>
            <a:off x="4343400" y="6133648"/>
            <a:ext cx="4109663" cy="246221"/>
          </a:xfrm>
          <a:prstGeom prst="rect">
            <a:avLst/>
          </a:prstGeom>
          <a:noFill/>
        </p:spPr>
        <p:txBody>
          <a:bodyPr wrap="square" rtlCol="0">
            <a:spAutoFit/>
          </a:bodyPr>
          <a:lstStyle/>
          <a:p>
            <a:r>
              <a:rPr lang="en-US" sz="1000" dirty="0"/>
              <a:t>https://</a:t>
            </a:r>
            <a:r>
              <a:rPr lang="en-US" sz="1000" dirty="0" err="1"/>
              <a:t>cuwip.physics.iastate.edu</a:t>
            </a:r>
            <a:r>
              <a:rPr lang="en-US" sz="1000" dirty="0"/>
              <a:t>/files/page/files/</a:t>
            </a:r>
            <a:r>
              <a:rPr lang="en-US" sz="1000" dirty="0" err="1"/>
              <a:t>impostor_syndrome.pdf</a:t>
            </a:r>
            <a:endParaRPr lang="en-US" sz="1000" dirty="0"/>
          </a:p>
        </p:txBody>
      </p:sp>
      <p:pic>
        <p:nvPicPr>
          <p:cNvPr id="4" name="Picture 3">
            <a:extLst>
              <a:ext uri="{FF2B5EF4-FFF2-40B4-BE49-F238E27FC236}">
                <a16:creationId xmlns:a16="http://schemas.microsoft.com/office/drawing/2014/main" xmlns="" id="{C12378D7-D89E-C349-9A13-1881141AE2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397" r="13564" b="712"/>
          <a:stretch/>
        </p:blipFill>
        <p:spPr>
          <a:xfrm>
            <a:off x="5399739" y="2615133"/>
            <a:ext cx="3124200" cy="2257118"/>
          </a:xfrm>
          <a:prstGeom prst="rect">
            <a:avLst/>
          </a:prstGeom>
        </p:spPr>
      </p:pic>
    </p:spTree>
    <p:extLst>
      <p:ext uri="{BB962C8B-B14F-4D97-AF65-F5344CB8AC3E}">
        <p14:creationId xmlns:p14="http://schemas.microsoft.com/office/powerpoint/2010/main" val="2877431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82161" y="514859"/>
            <a:ext cx="4779678" cy="5828281"/>
          </a:xfrm>
          <a:prstGeom prst="rect">
            <a:avLst/>
          </a:prstGeom>
        </p:spPr>
      </p:pic>
      <p:sp>
        <p:nvSpPr>
          <p:cNvPr id="2" name="Title 1"/>
          <p:cNvSpPr>
            <a:spLocks noGrp="1"/>
          </p:cNvSpPr>
          <p:nvPr>
            <p:ph type="title"/>
          </p:nvPr>
        </p:nvSpPr>
        <p:spPr/>
        <p:txBody>
          <a:bodyPr>
            <a:normAutofit fontScale="90000"/>
          </a:bodyPr>
          <a:lstStyle/>
          <a:p>
            <a:r>
              <a:rPr lang="en-US" dirty="0"/>
              <a:t>Ever feel like a fraud?</a:t>
            </a:r>
            <a:br>
              <a:rPr lang="en-US" dirty="0"/>
            </a:br>
            <a:r>
              <a:rPr lang="en-US" dirty="0"/>
              <a:t>Or that you don’t belong?</a:t>
            </a:r>
          </a:p>
        </p:txBody>
      </p:sp>
      <p:sp>
        <p:nvSpPr>
          <p:cNvPr id="4" name="Footer Placeholder 3"/>
          <p:cNvSpPr>
            <a:spLocks noGrp="1"/>
          </p:cNvSpPr>
          <p:nvPr>
            <p:ph type="ftr" sz="quarter" idx="11"/>
          </p:nvPr>
        </p:nvSpPr>
        <p:spPr>
          <a:xfrm>
            <a:off x="457200" y="6553200"/>
            <a:ext cx="5104667" cy="279400"/>
          </a:xfrm>
        </p:spPr>
        <p:txBody>
          <a:bodyPr/>
          <a:lstStyle/>
          <a:p>
            <a:r>
              <a:rPr lang="en-US" dirty="0">
                <a:solidFill>
                  <a:prstClr val="black">
                    <a:tint val="75000"/>
                  </a:prstClr>
                </a:solidFill>
              </a:rPr>
              <a:t>CLF- </a:t>
            </a:r>
            <a:r>
              <a:rPr lang="en-US" dirty="0" smtClean="0">
                <a:solidFill>
                  <a:prstClr val="black">
                    <a:tint val="75000"/>
                  </a:prstClr>
                </a:solidFill>
              </a:rPr>
              <a:t>Alliance of Women Trial Lawyers Fall Conference 2018</a:t>
            </a:r>
            <a:endParaRPr lang="en-US" dirty="0">
              <a:solidFill>
                <a:prstClr val="black">
                  <a:tint val="75000"/>
                </a:prstClr>
              </a:solidFill>
            </a:endParaRPr>
          </a:p>
        </p:txBody>
      </p:sp>
      <p:pic>
        <p:nvPicPr>
          <p:cNvPr id="9" name="Content Placeholder 8">
            <a:extLst>
              <a:ext uri="{FF2B5EF4-FFF2-40B4-BE49-F238E27FC236}">
                <a16:creationId xmlns:a16="http://schemas.microsoft.com/office/drawing/2014/main" xmlns="" id="{E86F9A30-8EA9-A442-964C-8D2F75AE83E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1601" y="2429264"/>
            <a:ext cx="6400800" cy="3514336"/>
          </a:xfrm>
        </p:spPr>
      </p:pic>
    </p:spTree>
    <p:extLst>
      <p:ext uri="{BB962C8B-B14F-4D97-AF65-F5344CB8AC3E}">
        <p14:creationId xmlns:p14="http://schemas.microsoft.com/office/powerpoint/2010/main" val="2465106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533400"/>
            <a:ext cx="8001000" cy="3008376"/>
          </a:xfrm>
          <a:prstGeom prst="rect">
            <a:avLst/>
          </a:prstGeom>
          <a:effectLst>
            <a:outerShdw blurRad="50800" dist="50800" dir="5400000" algn="ctr" rotWithShape="0">
              <a:schemeClr val="bg2"/>
            </a:outerShdw>
            <a:reflection stA="0" endPos="65000" dist="50800" dir="5400000" sy="-100000" algn="bl" rotWithShape="0"/>
          </a:effectLst>
        </p:spPr>
      </p:pic>
      <p:sp>
        <p:nvSpPr>
          <p:cNvPr id="5" name="TextBox 4">
            <a:extLst>
              <a:ext uri="{FF2B5EF4-FFF2-40B4-BE49-F238E27FC236}">
                <a16:creationId xmlns:a16="http://schemas.microsoft.com/office/drawing/2014/main" xmlns="" id="{E78073D3-4F65-3445-8CAC-AF8D61E64722}"/>
              </a:ext>
            </a:extLst>
          </p:cNvPr>
          <p:cNvSpPr txBox="1"/>
          <p:nvPr/>
        </p:nvSpPr>
        <p:spPr>
          <a:xfrm>
            <a:off x="838200" y="3641974"/>
            <a:ext cx="7391400" cy="2246769"/>
          </a:xfrm>
          <a:prstGeom prst="rect">
            <a:avLst/>
          </a:prstGeom>
          <a:noFill/>
        </p:spPr>
        <p:txBody>
          <a:bodyPr wrap="square" rtlCol="0">
            <a:spAutoFit/>
          </a:bodyPr>
          <a:lstStyle/>
          <a:p>
            <a:pPr marL="9525" algn="ctr"/>
            <a:r>
              <a:rPr lang="en-US" sz="2000" b="1" dirty="0"/>
              <a:t>Lindsey A. Cheek </a:t>
            </a:r>
          </a:p>
          <a:p>
            <a:pPr marL="9525" algn="ctr"/>
            <a:r>
              <a:rPr lang="en-US" sz="2000" dirty="0">
                <a:hlinkClick r:id="rId4"/>
              </a:rPr>
              <a:t>lcheek@thecheeklawfirm.com</a:t>
            </a:r>
            <a:endParaRPr lang="en-US" sz="2000" dirty="0"/>
          </a:p>
          <a:p>
            <a:pPr algn="ctr"/>
            <a:r>
              <a:rPr lang="en-US" sz="2000" b="1" dirty="0"/>
              <a:t>Bridget B. Truxill</a:t>
            </a:r>
            <a:r>
              <a:rPr lang="en-US" sz="2000" dirty="0"/>
              <a:t>o </a:t>
            </a:r>
          </a:p>
          <a:p>
            <a:pPr algn="ctr"/>
            <a:r>
              <a:rPr lang="en-US" sz="2000" dirty="0">
                <a:hlinkClick r:id="rId5"/>
              </a:rPr>
              <a:t>btruxillo@thecheeklawfirm.com</a:t>
            </a:r>
            <a:endParaRPr lang="en-US" sz="2000" dirty="0"/>
          </a:p>
          <a:p>
            <a:pPr algn="ctr"/>
            <a:r>
              <a:rPr lang="en-US" sz="2000" b="1" dirty="0"/>
              <a:t>Rubi L. Brown </a:t>
            </a:r>
          </a:p>
          <a:p>
            <a:pPr algn="ctr"/>
            <a:r>
              <a:rPr lang="en-US" sz="2000" dirty="0" smtClean="0">
                <a:hlinkClick r:id="rId6"/>
              </a:rPr>
              <a:t>rbrown@thecheeklawfirm.com</a:t>
            </a:r>
            <a:endParaRPr lang="en-US" sz="2000" dirty="0" smtClean="0"/>
          </a:p>
          <a:p>
            <a:pPr algn="ctr"/>
            <a:endParaRPr lang="en-US" sz="2000" dirty="0"/>
          </a:p>
        </p:txBody>
      </p:sp>
      <p:sp>
        <p:nvSpPr>
          <p:cNvPr id="6" name="TextBox 5">
            <a:extLst>
              <a:ext uri="{FF2B5EF4-FFF2-40B4-BE49-F238E27FC236}">
                <a16:creationId xmlns:a16="http://schemas.microsoft.com/office/drawing/2014/main" xmlns="" id="{CC1F7C42-F2E9-024E-B202-B0DA3C51E692}"/>
              </a:ext>
            </a:extLst>
          </p:cNvPr>
          <p:cNvSpPr txBox="1"/>
          <p:nvPr/>
        </p:nvSpPr>
        <p:spPr>
          <a:xfrm>
            <a:off x="1066800" y="5681165"/>
            <a:ext cx="7086600" cy="369332"/>
          </a:xfrm>
          <a:prstGeom prst="rect">
            <a:avLst/>
          </a:prstGeom>
          <a:noFill/>
        </p:spPr>
        <p:txBody>
          <a:bodyPr wrap="square" rtlCol="0">
            <a:spAutoFit/>
          </a:bodyPr>
          <a:lstStyle/>
          <a:p>
            <a:pPr algn="ctr"/>
            <a:r>
              <a:rPr lang="en-US" dirty="0"/>
              <a:t>650 Poydras, Ste. 2310, New Orleans, LA 70130</a:t>
            </a:r>
          </a:p>
        </p:txBody>
      </p:sp>
    </p:spTree>
    <p:extLst>
      <p:ext uri="{BB962C8B-B14F-4D97-AF65-F5344CB8AC3E}">
        <p14:creationId xmlns:p14="http://schemas.microsoft.com/office/powerpoint/2010/main" val="3136778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82161" y="514859"/>
            <a:ext cx="4779678" cy="5828281"/>
          </a:xfrm>
          <a:prstGeom prst="rect">
            <a:avLst/>
          </a:prstGeom>
        </p:spPr>
      </p:pic>
      <p:sp>
        <p:nvSpPr>
          <p:cNvPr id="2" name="Title 1"/>
          <p:cNvSpPr>
            <a:spLocks noGrp="1"/>
          </p:cNvSpPr>
          <p:nvPr>
            <p:ph type="title"/>
          </p:nvPr>
        </p:nvSpPr>
        <p:spPr/>
        <p:txBody>
          <a:bodyPr>
            <a:normAutofit/>
          </a:bodyPr>
          <a:lstStyle/>
          <a:p>
            <a:r>
              <a:rPr lang="en-US" dirty="0" smtClean="0"/>
              <a:t>You’re an IMPOSTOR! </a:t>
            </a:r>
            <a:endParaRPr lang="en-US" dirty="0"/>
          </a:p>
        </p:txBody>
      </p:sp>
      <p:sp>
        <p:nvSpPr>
          <p:cNvPr id="4" name="Footer Placeholder 3"/>
          <p:cNvSpPr>
            <a:spLocks noGrp="1"/>
          </p:cNvSpPr>
          <p:nvPr>
            <p:ph type="ftr" sz="quarter" idx="11"/>
          </p:nvPr>
        </p:nvSpPr>
        <p:spPr>
          <a:xfrm>
            <a:off x="457200" y="6553200"/>
            <a:ext cx="5104667" cy="279400"/>
          </a:xfrm>
        </p:spPr>
        <p:txBody>
          <a:bodyPr/>
          <a:lstStyle/>
          <a:p>
            <a:r>
              <a:rPr lang="en-US" dirty="0">
                <a:solidFill>
                  <a:prstClr val="black">
                    <a:tint val="75000"/>
                  </a:prstClr>
                </a:solidFill>
              </a:rPr>
              <a:t>CLF- </a:t>
            </a:r>
            <a:r>
              <a:rPr lang="en-US" dirty="0" smtClean="0">
                <a:solidFill>
                  <a:prstClr val="black">
                    <a:tint val="75000"/>
                  </a:prstClr>
                </a:solidFill>
              </a:rPr>
              <a:t>Alliance of Women Trial Lawyers Fall Conference</a:t>
            </a:r>
            <a:endParaRPr lang="en-US" dirty="0">
              <a:solidFill>
                <a:prstClr val="black">
                  <a:tint val="75000"/>
                </a:prstClr>
              </a:solidFill>
            </a:endParaRPr>
          </a:p>
        </p:txBody>
      </p:sp>
      <p:pic>
        <p:nvPicPr>
          <p:cNvPr id="8" name="Content Placeholder 7">
            <a:extLst>
              <a:ext uri="{FF2B5EF4-FFF2-40B4-BE49-F238E27FC236}">
                <a16:creationId xmlns:a16="http://schemas.microsoft.com/office/drawing/2014/main" xmlns="" id="{81E326DC-E097-944C-8184-05973367B3A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2600" y="2619682"/>
            <a:ext cx="5435880" cy="2913348"/>
          </a:xfrm>
        </p:spPr>
      </p:pic>
    </p:spTree>
    <p:extLst>
      <p:ext uri="{BB962C8B-B14F-4D97-AF65-F5344CB8AC3E}">
        <p14:creationId xmlns:p14="http://schemas.microsoft.com/office/powerpoint/2010/main" val="3561017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82161" y="514859"/>
            <a:ext cx="4779678" cy="5828281"/>
          </a:xfrm>
          <a:prstGeom prst="rect">
            <a:avLst/>
          </a:prstGeom>
        </p:spPr>
      </p:pic>
      <p:sp>
        <p:nvSpPr>
          <p:cNvPr id="2" name="Title 1"/>
          <p:cNvSpPr>
            <a:spLocks noGrp="1"/>
          </p:cNvSpPr>
          <p:nvPr>
            <p:ph type="title"/>
          </p:nvPr>
        </p:nvSpPr>
        <p:spPr/>
        <p:txBody>
          <a:bodyPr>
            <a:normAutofit/>
          </a:bodyPr>
          <a:lstStyle/>
          <a:p>
            <a:r>
              <a:rPr lang="en-US" dirty="0" smtClean="0"/>
              <a:t>What is an “impostor”?</a:t>
            </a:r>
            <a:endParaRPr lang="en-US" dirty="0"/>
          </a:p>
        </p:txBody>
      </p:sp>
      <p:sp>
        <p:nvSpPr>
          <p:cNvPr id="3" name="Content Placeholder 2"/>
          <p:cNvSpPr>
            <a:spLocks noGrp="1"/>
          </p:cNvSpPr>
          <p:nvPr>
            <p:ph idx="1"/>
          </p:nvPr>
        </p:nvSpPr>
        <p:spPr>
          <a:xfrm>
            <a:off x="1176865" y="2490135"/>
            <a:ext cx="6595535" cy="3444997"/>
          </a:xfrm>
        </p:spPr>
        <p:txBody>
          <a:bodyPr>
            <a:normAutofit/>
          </a:bodyPr>
          <a:lstStyle/>
          <a:p>
            <a:pPr marL="0" indent="0" algn="ctr">
              <a:buNone/>
            </a:pPr>
            <a:r>
              <a:rPr lang="en-US" sz="3200" dirty="0"/>
              <a:t>“Impostors” often attribute their accomplishments to luck rather than to ability, and fear that others will eventually unmask them as a fraud.</a:t>
            </a:r>
          </a:p>
        </p:txBody>
      </p:sp>
      <p:sp>
        <p:nvSpPr>
          <p:cNvPr id="4" name="Footer Placeholder 3"/>
          <p:cNvSpPr>
            <a:spLocks noGrp="1"/>
          </p:cNvSpPr>
          <p:nvPr>
            <p:ph type="ftr" sz="quarter" idx="11"/>
          </p:nvPr>
        </p:nvSpPr>
        <p:spPr>
          <a:xfrm>
            <a:off x="457200" y="6553200"/>
            <a:ext cx="5104667" cy="279400"/>
          </a:xfrm>
        </p:spPr>
        <p:txBody>
          <a:bodyPr/>
          <a:lstStyle/>
          <a:p>
            <a:r>
              <a:rPr lang="en-US" dirty="0">
                <a:solidFill>
                  <a:prstClr val="black">
                    <a:tint val="75000"/>
                  </a:prstClr>
                </a:solidFill>
              </a:rPr>
              <a:t>CLF- </a:t>
            </a:r>
            <a:r>
              <a:rPr lang="en-US" dirty="0" smtClean="0">
                <a:solidFill>
                  <a:prstClr val="black">
                    <a:tint val="75000"/>
                  </a:prstClr>
                </a:solidFill>
              </a:rPr>
              <a:t>Alliance of Women Trial Lawyers Fall Conference 2018</a:t>
            </a:r>
            <a:endParaRPr lang="en-US" dirty="0">
              <a:solidFill>
                <a:prstClr val="black">
                  <a:tint val="75000"/>
                </a:prstClr>
              </a:solidFill>
            </a:endParaRPr>
          </a:p>
        </p:txBody>
      </p:sp>
    </p:spTree>
    <p:extLst>
      <p:ext uri="{BB962C8B-B14F-4D97-AF65-F5344CB8AC3E}">
        <p14:creationId xmlns:p14="http://schemas.microsoft.com/office/powerpoint/2010/main" val="860119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82161" y="514859"/>
            <a:ext cx="4779678" cy="5828281"/>
          </a:xfrm>
          <a:prstGeom prst="rect">
            <a:avLst/>
          </a:prstGeom>
        </p:spPr>
      </p:pic>
      <p:sp>
        <p:nvSpPr>
          <p:cNvPr id="2" name="Title 1"/>
          <p:cNvSpPr>
            <a:spLocks noGrp="1"/>
          </p:cNvSpPr>
          <p:nvPr>
            <p:ph type="title"/>
          </p:nvPr>
        </p:nvSpPr>
        <p:spPr/>
        <p:txBody>
          <a:bodyPr>
            <a:normAutofit/>
          </a:bodyPr>
          <a:lstStyle/>
          <a:p>
            <a:r>
              <a:rPr lang="en-US" dirty="0"/>
              <a:t>What is </a:t>
            </a:r>
            <a:r>
              <a:rPr lang="en-US" dirty="0" err="1" smtClean="0"/>
              <a:t>Impostorism</a:t>
            </a:r>
            <a:r>
              <a:rPr lang="en-US" dirty="0"/>
              <a:t>?</a:t>
            </a:r>
          </a:p>
        </p:txBody>
      </p:sp>
      <p:sp>
        <p:nvSpPr>
          <p:cNvPr id="3" name="Content Placeholder 2"/>
          <p:cNvSpPr>
            <a:spLocks noGrp="1"/>
          </p:cNvSpPr>
          <p:nvPr>
            <p:ph idx="1"/>
          </p:nvPr>
        </p:nvSpPr>
        <p:spPr/>
        <p:txBody>
          <a:bodyPr>
            <a:normAutofit fontScale="92500"/>
          </a:bodyPr>
          <a:lstStyle/>
          <a:p>
            <a:r>
              <a:rPr lang="en-US" dirty="0"/>
              <a:t>Around 70% of the population experience what has been dubbed </a:t>
            </a:r>
            <a:r>
              <a:rPr lang="en-US" dirty="0" smtClean="0"/>
              <a:t>Impostor </a:t>
            </a:r>
            <a:r>
              <a:rPr lang="en-US" dirty="0"/>
              <a:t>Syndrome (IS). </a:t>
            </a:r>
          </a:p>
          <a:p>
            <a:r>
              <a:rPr lang="en-US" dirty="0"/>
              <a:t>This term was originally coined by </a:t>
            </a:r>
            <a:r>
              <a:rPr lang="en-US" dirty="0" smtClean="0"/>
              <a:t>Dr. Pauline </a:t>
            </a:r>
            <a:r>
              <a:rPr lang="en-US" dirty="0" err="1"/>
              <a:t>Clance</a:t>
            </a:r>
            <a:r>
              <a:rPr lang="en-US" dirty="0"/>
              <a:t> and Suzanne </a:t>
            </a:r>
            <a:r>
              <a:rPr lang="en-US" dirty="0" err="1"/>
              <a:t>Imes</a:t>
            </a:r>
            <a:r>
              <a:rPr lang="en-US" dirty="0"/>
              <a:t> in 1978. </a:t>
            </a:r>
          </a:p>
          <a:p>
            <a:r>
              <a:rPr lang="en-US" dirty="0"/>
              <a:t>It </a:t>
            </a:r>
            <a:r>
              <a:rPr lang="en-US" dirty="0" smtClean="0"/>
              <a:t>was (and is) commonly </a:t>
            </a:r>
            <a:r>
              <a:rPr lang="en-US" dirty="0"/>
              <a:t>seen </a:t>
            </a:r>
            <a:r>
              <a:rPr lang="en-US" dirty="0" smtClean="0"/>
              <a:t>in </a:t>
            </a:r>
            <a:r>
              <a:rPr lang="en-US" dirty="0"/>
              <a:t>high-achieving women. </a:t>
            </a:r>
          </a:p>
          <a:p>
            <a:r>
              <a:rPr lang="en-US" dirty="0"/>
              <a:t>Many notable figures have expressed their self-doubts and exhibited traits of IS, </a:t>
            </a:r>
            <a:r>
              <a:rPr lang="en-US" dirty="0" smtClean="0"/>
              <a:t>including </a:t>
            </a:r>
            <a:r>
              <a:rPr lang="en-US" dirty="0" smtClean="0"/>
              <a:t>Maya Angelou, Meryl Streep and even Albert Einstein.  </a:t>
            </a:r>
            <a:endParaRPr lang="en-US" dirty="0"/>
          </a:p>
        </p:txBody>
      </p:sp>
      <p:sp>
        <p:nvSpPr>
          <p:cNvPr id="4" name="Footer Placeholder 3"/>
          <p:cNvSpPr>
            <a:spLocks noGrp="1"/>
          </p:cNvSpPr>
          <p:nvPr>
            <p:ph type="ftr" sz="quarter" idx="11"/>
          </p:nvPr>
        </p:nvSpPr>
        <p:spPr>
          <a:xfrm>
            <a:off x="457200" y="6553200"/>
            <a:ext cx="5104667" cy="279400"/>
          </a:xfrm>
        </p:spPr>
        <p:txBody>
          <a:bodyPr/>
          <a:lstStyle/>
          <a:p>
            <a:r>
              <a:rPr lang="en-US" dirty="0">
                <a:solidFill>
                  <a:prstClr val="black">
                    <a:tint val="75000"/>
                  </a:prstClr>
                </a:solidFill>
              </a:rPr>
              <a:t>CLF- </a:t>
            </a:r>
            <a:r>
              <a:rPr lang="en-US" dirty="0" smtClean="0">
                <a:solidFill>
                  <a:prstClr val="black">
                    <a:tint val="75000"/>
                  </a:prstClr>
                </a:solidFill>
              </a:rPr>
              <a:t>Alliance of Women Trial Lawyers Fall Conference 2018</a:t>
            </a:r>
            <a:endParaRPr lang="en-US" dirty="0">
              <a:solidFill>
                <a:prstClr val="black">
                  <a:tint val="75000"/>
                </a:prstClr>
              </a:solidFill>
            </a:endParaRPr>
          </a:p>
        </p:txBody>
      </p:sp>
    </p:spTree>
    <p:extLst>
      <p:ext uri="{BB962C8B-B14F-4D97-AF65-F5344CB8AC3E}">
        <p14:creationId xmlns:p14="http://schemas.microsoft.com/office/powerpoint/2010/main" val="644027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 you mean I’m not the only one?! </a:t>
            </a:r>
            <a:endParaRPr lang="en-US" dirty="0"/>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CLF – Allianc</a:t>
            </a:r>
            <a:r>
              <a:rPr lang="en-US" dirty="0" smtClean="0">
                <a:solidFill>
                  <a:prstClr val="black">
                    <a:tint val="75000"/>
                  </a:prstClr>
                </a:solidFill>
              </a:rPr>
              <a:t>e of Women Trial Lawyers Fall Conference 2018</a:t>
            </a:r>
            <a:endParaRPr lang="en-US" dirty="0">
              <a:solidFill>
                <a:prstClr val="black">
                  <a:tint val="75000"/>
                </a:prstClr>
              </a:solidFill>
            </a:endParaRP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2800" y="2590800"/>
            <a:ext cx="2333625" cy="2333625"/>
          </a:xfrm>
        </p:spPr>
      </p:pic>
    </p:spTree>
    <p:extLst>
      <p:ext uri="{BB962C8B-B14F-4D97-AF65-F5344CB8AC3E}">
        <p14:creationId xmlns:p14="http://schemas.microsoft.com/office/powerpoint/2010/main" val="3566472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52600" y="533400"/>
            <a:ext cx="4779678" cy="5828281"/>
          </a:xfrm>
          <a:prstGeom prst="rect">
            <a:avLst/>
          </a:prstGeom>
        </p:spPr>
      </p:pic>
      <p:sp>
        <p:nvSpPr>
          <p:cNvPr id="2" name="Title 1"/>
          <p:cNvSpPr>
            <a:spLocks noGrp="1"/>
          </p:cNvSpPr>
          <p:nvPr>
            <p:ph type="title"/>
          </p:nvPr>
        </p:nvSpPr>
        <p:spPr/>
        <p:txBody>
          <a:bodyPr/>
          <a:lstStyle/>
          <a:p>
            <a:r>
              <a:rPr lang="en-US" dirty="0"/>
              <a:t>Who does this affect?</a:t>
            </a:r>
          </a:p>
        </p:txBody>
      </p:sp>
      <p:sp>
        <p:nvSpPr>
          <p:cNvPr id="170" name="Content Placeholder 169"/>
          <p:cNvSpPr>
            <a:spLocks noGrp="1"/>
          </p:cNvSpPr>
          <p:nvPr>
            <p:ph idx="1"/>
          </p:nvPr>
        </p:nvSpPr>
        <p:spPr>
          <a:xfrm>
            <a:off x="1176865" y="2490135"/>
            <a:ext cx="3623735" cy="3072465"/>
          </a:xfrm>
        </p:spPr>
        <p:txBody>
          <a:bodyPr>
            <a:normAutofit/>
          </a:bodyPr>
          <a:lstStyle/>
          <a:p>
            <a:pPr marL="0" indent="0">
              <a:buNone/>
            </a:pPr>
            <a:r>
              <a:rPr lang="en-US" sz="3200" dirty="0"/>
              <a:t>“I’ve run a game on everybody, and they’re going to figure me out.”</a:t>
            </a:r>
          </a:p>
          <a:p>
            <a:pPr marL="0" indent="0">
              <a:buNone/>
            </a:pPr>
            <a:r>
              <a:rPr lang="en-US" sz="3200" dirty="0"/>
              <a:t>	-Maya Angelou</a:t>
            </a:r>
          </a:p>
        </p:txBody>
      </p:sp>
      <p:pic>
        <p:nvPicPr>
          <p:cNvPr id="4" name="Picture 3">
            <a:extLst>
              <a:ext uri="{FF2B5EF4-FFF2-40B4-BE49-F238E27FC236}">
                <a16:creationId xmlns:a16="http://schemas.microsoft.com/office/drawing/2014/main" xmlns="" id="{1DA5862F-7FFE-6349-A8BF-5D1D287CB8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6233" y="2679038"/>
            <a:ext cx="3363674" cy="2386666"/>
          </a:xfrm>
          <a:prstGeom prst="rect">
            <a:avLst/>
          </a:prstGeom>
        </p:spPr>
      </p:pic>
    </p:spTree>
    <p:extLst>
      <p:ext uri="{BB962C8B-B14F-4D97-AF65-F5344CB8AC3E}">
        <p14:creationId xmlns:p14="http://schemas.microsoft.com/office/powerpoint/2010/main" val="2278304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182161" y="514859"/>
            <a:ext cx="4779678" cy="5828281"/>
          </a:xfrm>
          <a:prstGeom prst="rect">
            <a:avLst/>
          </a:prstGeom>
        </p:spPr>
      </p:pic>
      <p:sp>
        <p:nvSpPr>
          <p:cNvPr id="2" name="Title 1"/>
          <p:cNvSpPr>
            <a:spLocks noGrp="1"/>
          </p:cNvSpPr>
          <p:nvPr>
            <p:ph type="title"/>
          </p:nvPr>
        </p:nvSpPr>
        <p:spPr/>
        <p:txBody>
          <a:bodyPr/>
          <a:lstStyle/>
          <a:p>
            <a:r>
              <a:rPr lang="en-US" dirty="0" smtClean="0"/>
              <a:t>Meryl </a:t>
            </a:r>
            <a:r>
              <a:rPr lang="en-US" dirty="0"/>
              <a:t>Streep</a:t>
            </a:r>
          </a:p>
        </p:txBody>
      </p:sp>
      <p:sp>
        <p:nvSpPr>
          <p:cNvPr id="3" name="TextBox 2">
            <a:extLst>
              <a:ext uri="{FF2B5EF4-FFF2-40B4-BE49-F238E27FC236}">
                <a16:creationId xmlns:a16="http://schemas.microsoft.com/office/drawing/2014/main" xmlns="" id="{BA9FFC13-82AE-F74D-AFED-DDC1E8F327FF}"/>
              </a:ext>
            </a:extLst>
          </p:cNvPr>
          <p:cNvSpPr txBox="1"/>
          <p:nvPr/>
        </p:nvSpPr>
        <p:spPr>
          <a:xfrm>
            <a:off x="1176865" y="2619682"/>
            <a:ext cx="7119611" cy="3108543"/>
          </a:xfrm>
          <a:prstGeom prst="rect">
            <a:avLst/>
          </a:prstGeom>
          <a:noFill/>
        </p:spPr>
        <p:txBody>
          <a:bodyPr wrap="square" rtlCol="0">
            <a:spAutoFit/>
          </a:bodyPr>
          <a:lstStyle/>
          <a:p>
            <a:pPr algn="ctr"/>
            <a:r>
              <a:rPr lang="en-US" sz="2800" b="1" dirty="0"/>
              <a:t>Meryl Streep</a:t>
            </a:r>
            <a:r>
              <a:rPr lang="en-US" sz="2800" dirty="0"/>
              <a:t> holds the most Academy Award nominations of any actor, having been nominated 21 times and winning three. Even still, she questioned her abilities, saying in a 2002</a:t>
            </a:r>
            <a:r>
              <a:rPr lang="en-US" sz="2800" i="1" dirty="0"/>
              <a:t> USA Weekend </a:t>
            </a:r>
            <a:r>
              <a:rPr lang="en-US" sz="2800" dirty="0"/>
              <a:t>interview, </a:t>
            </a:r>
            <a:r>
              <a:rPr lang="en-US" sz="2800" i="1" dirty="0"/>
              <a:t>“You think, ‘Why would anyone want to see me again in a movie? And I don’t know how to act anyway, so why am I doing this?’”</a:t>
            </a:r>
            <a:endParaRPr lang="en-US" sz="2800" dirty="0"/>
          </a:p>
        </p:txBody>
      </p:sp>
    </p:spTree>
    <p:extLst>
      <p:ext uri="{BB962C8B-B14F-4D97-AF65-F5344CB8AC3E}">
        <p14:creationId xmlns:p14="http://schemas.microsoft.com/office/powerpoint/2010/main" val="184302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82161" y="514859"/>
            <a:ext cx="4779678" cy="5828281"/>
          </a:xfrm>
          <a:prstGeom prst="rect">
            <a:avLst/>
          </a:prstGeom>
        </p:spPr>
      </p:pic>
      <p:sp>
        <p:nvSpPr>
          <p:cNvPr id="2" name="Title 1"/>
          <p:cNvSpPr>
            <a:spLocks noGrp="1"/>
          </p:cNvSpPr>
          <p:nvPr>
            <p:ph type="title"/>
          </p:nvPr>
        </p:nvSpPr>
        <p:spPr/>
        <p:txBody>
          <a:bodyPr>
            <a:normAutofit/>
          </a:bodyPr>
          <a:lstStyle/>
          <a:p>
            <a:r>
              <a:rPr lang="en-US" dirty="0"/>
              <a:t>Tina Fey</a:t>
            </a:r>
          </a:p>
        </p:txBody>
      </p:sp>
      <p:sp>
        <p:nvSpPr>
          <p:cNvPr id="3" name="Content Placeholder 2"/>
          <p:cNvSpPr>
            <a:spLocks noGrp="1"/>
          </p:cNvSpPr>
          <p:nvPr>
            <p:ph idx="1"/>
          </p:nvPr>
        </p:nvSpPr>
        <p:spPr>
          <a:xfrm>
            <a:off x="1176865" y="2490135"/>
            <a:ext cx="6765656" cy="3416251"/>
          </a:xfrm>
        </p:spPr>
        <p:txBody>
          <a:bodyPr>
            <a:normAutofit/>
          </a:bodyPr>
          <a:lstStyle/>
          <a:p>
            <a:pPr marL="0" indent="0">
              <a:buNone/>
            </a:pPr>
            <a:r>
              <a:rPr lang="en-US" dirty="0"/>
              <a:t>Acclaimed comedian </a:t>
            </a:r>
            <a:r>
              <a:rPr lang="en-US" b="1" dirty="0"/>
              <a:t>Tina Fey</a:t>
            </a:r>
            <a:r>
              <a:rPr lang="en-US" dirty="0"/>
              <a:t> once </a:t>
            </a:r>
            <a:r>
              <a:rPr lang="en-US" b="1" dirty="0">
                <a:hlinkClick r:id="rId4"/>
              </a:rPr>
              <a:t>admitted</a:t>
            </a:r>
            <a:r>
              <a:rPr lang="en-US" dirty="0"/>
              <a:t> she has moments when she thinks to herself, </a:t>
            </a:r>
            <a:r>
              <a:rPr lang="en-US" i="1" dirty="0"/>
              <a:t>“I’m a fraud! Oh god, they’re onto me! I’m a fraud!”</a:t>
            </a:r>
            <a:endParaRPr lang="en-US" dirty="0"/>
          </a:p>
        </p:txBody>
      </p:sp>
      <p:pic>
        <p:nvPicPr>
          <p:cNvPr id="6" name="Picture 5">
            <a:extLst>
              <a:ext uri="{FF2B5EF4-FFF2-40B4-BE49-F238E27FC236}">
                <a16:creationId xmlns:a16="http://schemas.microsoft.com/office/drawing/2014/main" xmlns="" id="{96208247-53AC-8240-B4FF-D97E86F802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8007" y="3814212"/>
            <a:ext cx="3258193" cy="1824588"/>
          </a:xfrm>
          <a:prstGeom prst="rect">
            <a:avLst/>
          </a:prstGeom>
        </p:spPr>
      </p:pic>
    </p:spTree>
    <p:extLst>
      <p:ext uri="{BB962C8B-B14F-4D97-AF65-F5344CB8AC3E}">
        <p14:creationId xmlns:p14="http://schemas.microsoft.com/office/powerpoint/2010/main" val="111455446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112D3C2-9D31-4563-83CD-1D2E8C079E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0</TotalTime>
  <Words>1342</Words>
  <Application>Microsoft Office PowerPoint</Application>
  <PresentationFormat>On-screen Show (4:3)</PresentationFormat>
  <Paragraphs>147</Paragraphs>
  <Slides>20</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Bernard MT Condensed</vt:lpstr>
      <vt:lpstr>Calibri</vt:lpstr>
      <vt:lpstr>Garamond</vt:lpstr>
      <vt:lpstr>Organic</vt:lpstr>
      <vt:lpstr>PowerPoint Presentation</vt:lpstr>
      <vt:lpstr>Ever feel like a fraud? Or that you don’t belong?</vt:lpstr>
      <vt:lpstr>You’re an IMPOSTOR! </vt:lpstr>
      <vt:lpstr>What is an “impostor”?</vt:lpstr>
      <vt:lpstr>What is Impostorism?</vt:lpstr>
      <vt:lpstr>So you mean I’m not the only one?! </vt:lpstr>
      <vt:lpstr>Who does this affect?</vt:lpstr>
      <vt:lpstr>Meryl Streep</vt:lpstr>
      <vt:lpstr>Tina Fey</vt:lpstr>
      <vt:lpstr>Emma Watson</vt:lpstr>
      <vt:lpstr>Jodi Foster</vt:lpstr>
      <vt:lpstr>Kate Winslet</vt:lpstr>
      <vt:lpstr>Men go through it too…</vt:lpstr>
      <vt:lpstr>Where did this start?</vt:lpstr>
      <vt:lpstr>Overcoming Impostorism</vt:lpstr>
      <vt:lpstr>Overcoming Imposterism</vt:lpstr>
      <vt:lpstr>Overcoming Impostorism</vt:lpstr>
      <vt:lpstr>Overcoming Impostorism</vt:lpstr>
      <vt:lpstr>Key Takeaways</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
  <cp:lastModifiedBy/>
  <cp:revision>2</cp:revision>
  <dcterms:created xsi:type="dcterms:W3CDTF">2017-02-10T01:40:13Z</dcterms:created>
  <dcterms:modified xsi:type="dcterms:W3CDTF">2018-10-19T17:10:51Z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TC019192419991</vt:lpwstr>
  </property>
</Properties>
</file>